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81" r:id="rId16"/>
    <p:sldId id="282" r:id="rId17"/>
    <p:sldId id="270" r:id="rId18"/>
    <p:sldId id="271" r:id="rId19"/>
    <p:sldId id="272" r:id="rId20"/>
    <p:sldId id="283" r:id="rId21"/>
    <p:sldId id="284" r:id="rId22"/>
    <p:sldId id="273" r:id="rId23"/>
    <p:sldId id="274" r:id="rId24"/>
    <p:sldId id="275" r:id="rId25"/>
    <p:sldId id="280" r:id="rId26"/>
    <p:sldId id="276" r:id="rId27"/>
    <p:sldId id="277" r:id="rId28"/>
    <p:sldId id="278" r:id="rId29"/>
    <p:sldId id="279"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reactivemanifesto.org/glossary#Delegation" TargetMode="External"/><Relationship Id="rId13" Type="http://schemas.openxmlformats.org/officeDocument/2006/relationships/hyperlink" Target="https://www.reactivemanifesto.org/glossary#Location-Transparency" TargetMode="External"/><Relationship Id="rId3" Type="http://schemas.openxmlformats.org/officeDocument/2006/relationships/hyperlink" Target="https://www.reactivemanifesto.org/glossary#System" TargetMode="External"/><Relationship Id="rId7" Type="http://schemas.openxmlformats.org/officeDocument/2006/relationships/hyperlink" Target="https://www.reactivemanifesto.org/glossary#Component" TargetMode="External"/><Relationship Id="rId12" Type="http://schemas.openxmlformats.org/officeDocument/2006/relationships/hyperlink" Target="https://www.reactivemanifesto.org/glossary#Asynchronou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reactivemanifesto.org/glossary#Isolation" TargetMode="External"/><Relationship Id="rId11" Type="http://schemas.openxmlformats.org/officeDocument/2006/relationships/hyperlink" Target="https://www.reactivemanifesto.org/glossary#Message-Driven" TargetMode="External"/><Relationship Id="rId5" Type="http://schemas.openxmlformats.org/officeDocument/2006/relationships/hyperlink" Target="https://www.reactivemanifesto.org/glossary#Replication" TargetMode="External"/><Relationship Id="rId15" Type="http://schemas.openxmlformats.org/officeDocument/2006/relationships/hyperlink" Target="https://www.reactivemanifesto.org/glossary#Non-Blocking" TargetMode="External"/><Relationship Id="rId10" Type="http://schemas.openxmlformats.org/officeDocument/2006/relationships/hyperlink" Target="https://www.reactivemanifesto.org/glossary#Elasticity" TargetMode="External"/><Relationship Id="rId4" Type="http://schemas.openxmlformats.org/officeDocument/2006/relationships/hyperlink" Target="https://www.reactivemanifesto.org/glossary#Failure" TargetMode="External"/><Relationship Id="rId9" Type="http://schemas.openxmlformats.org/officeDocument/2006/relationships/hyperlink" Target="https://www.reactivemanifesto.org/glossary#Resource" TargetMode="External"/><Relationship Id="rId14" Type="http://schemas.openxmlformats.org/officeDocument/2006/relationships/hyperlink" Target="https://www.reactivemanifesto.org/glossary#Back-Pressur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8" name="Google Shape;15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Une chose à noter : On ne process qu’un message à la fois ! Donc pas de mutex, pas de problématique de concurrence de la donnée.</a:t>
            </a:r>
            <a:endParaRPr/>
          </a:p>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Dans golang : On ne communique pas en partageant la mémoire/donnée mais on partage la mémoire/donnée en communicant. </a:t>
            </a:r>
            <a:endParaRPr/>
          </a:p>
        </p:txBody>
      </p:sp>
      <p:sp>
        <p:nvSpPr>
          <p:cNvPr id="165" name="Google Shape;16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Pas d’intermédiaire, pas de channel comme dans Go</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Best effort =&gt; network problemes, le message a-t-il été bien reçu dans la maibox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8" name="Google Shape;17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Typage statique =&gt; typage à la compilation, détection des erreurs avant l’execution. Permet d’éviter des erreurs  Inférence permet de ne pas avoir l’obligation de citer le type car le compilateur la devine.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Case class =&gt; comparables par leur structure et non par leur référence</a:t>
            </a:r>
            <a:endParaRPr/>
          </a:p>
        </p:txBody>
      </p:sp>
      <p:sp>
        <p:nvSpPr>
          <p:cNvPr id="185" name="Google Shape;18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3" name="Google Shape;19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0" name="Google Shape;20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6" name="Google Shape;20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Si plus de temps, tester </a:t>
            </a:r>
            <a:endParaRPr/>
          </a:p>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context stop ActorReference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victim ! PoisonPill</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victim ! Kill</a:t>
            </a:r>
            <a:endParaRPr/>
          </a:p>
        </p:txBody>
      </p:sp>
      <p:sp>
        <p:nvSpPr>
          <p:cNvPr id="215" name="Google Shape;21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Expliquer pourquoi arrêter l’acteur avec sa référence est une mauvaise pratique</a:t>
            </a:r>
            <a:endParaRPr/>
          </a:p>
        </p:txBody>
      </p:sp>
      <p:sp>
        <p:nvSpPr>
          <p:cNvPr id="222" name="Google Shape;22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8" name="Google Shape;2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4" name="Google Shape;23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Mais avant : petite explication sur les Futures !</a:t>
            </a:r>
          </a:p>
          <a:p>
            <a:pPr marL="0" lvl="0" indent="0">
              <a:spcBef>
                <a:spcPts val="0"/>
              </a:spcBef>
              <a:spcAft>
                <a:spcPts val="0"/>
              </a:spcAft>
              <a:buNone/>
            </a:pPr>
            <a:endParaRPr lang="fr-FR" dirty="0"/>
          </a:p>
          <a:p>
            <a:pPr marL="0" lvl="0" indent="0">
              <a:spcBef>
                <a:spcPts val="0"/>
              </a:spcBef>
              <a:spcAft>
                <a:spcPts val="0"/>
              </a:spcAft>
              <a:buNone/>
            </a:pPr>
            <a:r>
              <a:rPr lang="fr-FR" dirty="0"/>
              <a:t>Future : permet de réaliser des opérations en </a:t>
            </a:r>
            <a:r>
              <a:rPr lang="fr-FR" dirty="0" err="1"/>
              <a:t>parrallèle</a:t>
            </a:r>
            <a:r>
              <a:rPr lang="fr-FR" dirty="0"/>
              <a:t>. C’est une sorte d’encapsulation d’un </a:t>
            </a:r>
            <a:r>
              <a:rPr lang="fr-FR" dirty="0" err="1"/>
              <a:t>object</a:t>
            </a:r>
            <a:r>
              <a:rPr lang="fr-FR" dirty="0"/>
              <a:t> qu’on pourrait avoir dans le futur. La principale propriété d’une future est qu’elle est non bloquante </a:t>
            </a:r>
            <a:endParaRPr dirty="0"/>
          </a:p>
        </p:txBody>
      </p:sp>
      <p:sp>
        <p:nvSpPr>
          <p:cNvPr id="240" name="Google Shape;24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L’actor model </a:t>
            </a:r>
            <a:endParaRPr/>
          </a:p>
        </p:txBody>
      </p:sp>
      <p:sp>
        <p:nvSpPr>
          <p:cNvPr id="247" name="Google Shape;24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3" name="Google Shape;2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1" i="0" u="none" strike="noStrike" cap="none">
                <a:solidFill>
                  <a:schemeClr val="dk1"/>
                </a:solidFill>
                <a:latin typeface="Calibri"/>
                <a:ea typeface="Calibri"/>
                <a:cs typeface="Calibri"/>
                <a:sym typeface="Calibri"/>
              </a:rPr>
              <a:t>Les Systèmes Réactifs sont:</a:t>
            </a:r>
            <a:endParaRPr/>
          </a:p>
          <a:p>
            <a:pPr marL="0" marR="0" lvl="0" indent="0" algn="l" rtl="0">
              <a:spcBef>
                <a:spcPts val="0"/>
              </a:spcBef>
              <a:spcAft>
                <a:spcPts val="0"/>
              </a:spcAft>
              <a:buNone/>
            </a:pPr>
            <a:r>
              <a:rPr lang="fr-FR" sz="1200" b="1" i="0" u="none" strike="noStrike" cap="none">
                <a:solidFill>
                  <a:schemeClr val="dk1"/>
                </a:solidFill>
                <a:latin typeface="Calibri"/>
                <a:ea typeface="Calibri"/>
                <a:cs typeface="Calibri"/>
                <a:sym typeface="Calibri"/>
              </a:rPr>
              <a:t>Disponibles</a:t>
            </a:r>
            <a:r>
              <a:rPr lang="fr-FR" sz="1200" b="0" i="0" u="none" strike="noStrike" cap="none">
                <a:solidFill>
                  <a:schemeClr val="dk1"/>
                </a:solidFill>
                <a:latin typeface="Calibri"/>
                <a:ea typeface="Calibri"/>
                <a:cs typeface="Calibri"/>
                <a:sym typeface="Calibri"/>
              </a:rPr>
              <a:t> (en anglais: responsive): Le </a:t>
            </a:r>
            <a:r>
              <a:rPr lang="fr-FR" sz="1200" b="0" i="0" u="sng" strike="noStrike" cap="none">
                <a:solidFill>
                  <a:schemeClr val="hlink"/>
                </a:solidFill>
                <a:latin typeface="Calibri"/>
                <a:ea typeface="Calibri"/>
                <a:cs typeface="Calibri"/>
                <a:sym typeface="Calibri"/>
                <a:hlinkClick r:id="rId3"/>
              </a:rPr>
              <a:t>système</a:t>
            </a:r>
            <a:r>
              <a:rPr lang="fr-FR" sz="1200" b="0" i="0" u="none" strike="noStrike" cap="none">
                <a:solidFill>
                  <a:schemeClr val="dk1"/>
                </a:solidFill>
                <a:latin typeface="Calibri"/>
                <a:ea typeface="Calibri"/>
                <a:cs typeface="Calibri"/>
                <a:sym typeface="Calibri"/>
              </a:rPr>
              <a:t> répond rapidement en toutes circonstances, si cela est possible. Cette disponibilité à répondre est primordiale pour le bon fonctionnement et l’utilisation d’un système, mais par-dessus tout, elle est basée sur la capacité d’un système à détecter rapidement des erreurs et à y répondre de façon effective. Ce type de système est en mesure d’assurer une qualité de service constante, reposant sur des temps de réponse minimaux et cohérents. C’est ce comportement cohérent qui permet de traiter plus simplement les cas d’erreurs et de gagner la confiance des utilisateurs, encourageant ainsi une interaction accrue avec le système.</a:t>
            </a:r>
            <a:endParaRPr/>
          </a:p>
          <a:p>
            <a:pPr marL="0" marR="0" lvl="0" indent="0" algn="l" rtl="0">
              <a:spcBef>
                <a:spcPts val="0"/>
              </a:spcBef>
              <a:spcAft>
                <a:spcPts val="0"/>
              </a:spcAft>
              <a:buNone/>
            </a:pPr>
            <a:r>
              <a:rPr lang="fr-FR" sz="1200" b="1" i="0" u="none" strike="noStrike" cap="none">
                <a:solidFill>
                  <a:schemeClr val="dk1"/>
                </a:solidFill>
                <a:latin typeface="Calibri"/>
                <a:ea typeface="Calibri"/>
                <a:cs typeface="Calibri"/>
                <a:sym typeface="Calibri"/>
              </a:rPr>
              <a:t>Résilient</a:t>
            </a:r>
            <a:r>
              <a:rPr lang="fr-FR" sz="1200" b="0" i="0" u="none" strike="noStrike" cap="none">
                <a:solidFill>
                  <a:schemeClr val="dk1"/>
                </a:solidFill>
                <a:latin typeface="Calibri"/>
                <a:ea typeface="Calibri"/>
                <a:cs typeface="Calibri"/>
                <a:sym typeface="Calibri"/>
              </a:rPr>
              <a:t> (en anglais: resilient): Le système reste disponible en cas d’</a:t>
            </a:r>
            <a:r>
              <a:rPr lang="fr-FR" sz="1200" b="0" i="0" u="sng" strike="noStrike" cap="none">
                <a:solidFill>
                  <a:schemeClr val="hlink"/>
                </a:solidFill>
                <a:latin typeface="Calibri"/>
                <a:ea typeface="Calibri"/>
                <a:cs typeface="Calibri"/>
                <a:sym typeface="Calibri"/>
                <a:hlinkClick r:id="rId4"/>
              </a:rPr>
              <a:t>erreur</a:t>
            </a:r>
            <a:r>
              <a:rPr lang="fr-FR" sz="1200" b="0" i="0" u="none" strike="noStrike" cap="none">
                <a:solidFill>
                  <a:schemeClr val="dk1"/>
                </a:solidFill>
                <a:latin typeface="Calibri"/>
                <a:ea typeface="Calibri"/>
                <a:cs typeface="Calibri"/>
                <a:sym typeface="Calibri"/>
              </a:rPr>
              <a:t>. Ce comportement ne se limite pas aux systèmes critiques - du moment qu’un système n’est plus en mesure de répondre après une panne, il ne s’agit pas d’un système robuste. Cette robustesse peut être atteinte grâce à la </a:t>
            </a:r>
            <a:r>
              <a:rPr lang="fr-FR" sz="1200" b="0" i="0" u="sng" strike="noStrike" cap="none">
                <a:solidFill>
                  <a:schemeClr val="hlink"/>
                </a:solidFill>
                <a:latin typeface="Calibri"/>
                <a:ea typeface="Calibri"/>
                <a:cs typeface="Calibri"/>
                <a:sym typeface="Calibri"/>
                <a:hlinkClick r:id="rId5"/>
              </a:rPr>
              <a:t>réplication</a:t>
            </a:r>
            <a:r>
              <a:rPr lang="fr-FR" sz="1200" b="0" i="0" u="none" strike="noStrike" cap="none">
                <a:solidFill>
                  <a:schemeClr val="dk1"/>
                </a:solidFill>
                <a:latin typeface="Calibri"/>
                <a:ea typeface="Calibri"/>
                <a:cs typeface="Calibri"/>
                <a:sym typeface="Calibri"/>
              </a:rPr>
              <a:t> de fonctionnalité, l'atténuation de cas d’erreurs, l’</a:t>
            </a:r>
            <a:r>
              <a:rPr lang="fr-FR" sz="1200" b="0" i="0" u="sng" strike="noStrike" cap="none">
                <a:solidFill>
                  <a:schemeClr val="hlink"/>
                </a:solidFill>
                <a:latin typeface="Calibri"/>
                <a:ea typeface="Calibri"/>
                <a:cs typeface="Calibri"/>
                <a:sym typeface="Calibri"/>
                <a:hlinkClick r:id="rId6"/>
              </a:rPr>
              <a:t>isolement</a:t>
            </a:r>
            <a:r>
              <a:rPr lang="fr-FR" sz="1200" b="0" i="0" u="none" strike="noStrike" cap="none">
                <a:solidFill>
                  <a:schemeClr val="dk1"/>
                </a:solidFill>
                <a:latin typeface="Calibri"/>
                <a:ea typeface="Calibri"/>
                <a:cs typeface="Calibri"/>
                <a:sym typeface="Calibri"/>
              </a:rPr>
              <a:t> de </a:t>
            </a:r>
            <a:r>
              <a:rPr lang="fr-FR" sz="1200" b="0" i="0" u="sng" strike="noStrike" cap="none">
                <a:solidFill>
                  <a:schemeClr val="hlink"/>
                </a:solidFill>
                <a:latin typeface="Calibri"/>
                <a:ea typeface="Calibri"/>
                <a:cs typeface="Calibri"/>
                <a:sym typeface="Calibri"/>
                <a:hlinkClick r:id="rId7"/>
              </a:rPr>
              <a:t>composants</a:t>
            </a:r>
            <a:r>
              <a:rPr lang="fr-FR" sz="1200" b="0" i="0" u="none" strike="noStrike" cap="none">
                <a:solidFill>
                  <a:schemeClr val="dk1"/>
                </a:solidFill>
                <a:latin typeface="Calibri"/>
                <a:ea typeface="Calibri"/>
                <a:cs typeface="Calibri"/>
                <a:sym typeface="Calibri"/>
              </a:rPr>
              <a:t> et la </a:t>
            </a:r>
            <a:r>
              <a:rPr lang="fr-FR" sz="1200" b="0" i="0" u="sng" strike="noStrike" cap="none">
                <a:solidFill>
                  <a:schemeClr val="hlink"/>
                </a:solidFill>
                <a:latin typeface="Calibri"/>
                <a:ea typeface="Calibri"/>
                <a:cs typeface="Calibri"/>
                <a:sym typeface="Calibri"/>
                <a:hlinkClick r:id="rId8"/>
              </a:rPr>
              <a:t>délégation</a:t>
            </a:r>
            <a:r>
              <a:rPr lang="fr-FR" sz="1200" b="0" i="0" u="none" strike="noStrike" cap="none">
                <a:solidFill>
                  <a:schemeClr val="dk1"/>
                </a:solidFill>
                <a:latin typeface="Calibri"/>
                <a:ea typeface="Calibri"/>
                <a:cs typeface="Calibri"/>
                <a:sym typeface="Calibri"/>
              </a:rPr>
              <a:t> de responsabilité. Les erreurs sont ainsi limitées à chaque composant, empêchant leur propagation à travers le système et permettant à chaque composant de récupérer son comportement normal sans autant nuire au système entier. Le processus de récupération est délégué à un autre composant (externe) et la disponibilité est garantie par de la réplication si nécessaire. L’utilisateur d’un composant n’a pas besoin de se soucier de gérer d’éventuelles erreurs.</a:t>
            </a:r>
            <a:endParaRPr/>
          </a:p>
          <a:p>
            <a:pPr marL="0" marR="0" lvl="0" indent="0" algn="l" rtl="0">
              <a:spcBef>
                <a:spcPts val="0"/>
              </a:spcBef>
              <a:spcAft>
                <a:spcPts val="0"/>
              </a:spcAft>
              <a:buNone/>
            </a:pPr>
            <a:r>
              <a:rPr lang="fr-FR" sz="1200" b="1" i="0" u="none" strike="noStrike" cap="none">
                <a:solidFill>
                  <a:schemeClr val="dk1"/>
                </a:solidFill>
                <a:latin typeface="Calibri"/>
                <a:ea typeface="Calibri"/>
                <a:cs typeface="Calibri"/>
                <a:sym typeface="Calibri"/>
              </a:rPr>
              <a:t>Souples</a:t>
            </a:r>
            <a:r>
              <a:rPr lang="fr-FR" sz="1200" b="0" i="0" u="none" strike="noStrike" cap="none">
                <a:solidFill>
                  <a:schemeClr val="dk1"/>
                </a:solidFill>
                <a:latin typeface="Calibri"/>
                <a:ea typeface="Calibri"/>
                <a:cs typeface="Calibri"/>
                <a:sym typeface="Calibri"/>
              </a:rPr>
              <a:t> (en anglais: elastic): Le système reste disponible quelle que soit la charge de travail. Les Systèmes Réactifs sont en mesure de répondre au changement en terme de débit d’entrée en ajustant les </a:t>
            </a:r>
            <a:r>
              <a:rPr lang="fr-FR" sz="1200" b="0" i="0" u="sng" strike="noStrike" cap="none">
                <a:solidFill>
                  <a:schemeClr val="hlink"/>
                </a:solidFill>
                <a:latin typeface="Calibri"/>
                <a:ea typeface="Calibri"/>
                <a:cs typeface="Calibri"/>
                <a:sym typeface="Calibri"/>
                <a:hlinkClick r:id="rId9"/>
              </a:rPr>
              <a:t>ressources</a:t>
            </a:r>
            <a:r>
              <a:rPr lang="fr-FR" sz="1200" b="0" i="0" u="none" strike="noStrike" cap="none">
                <a:solidFill>
                  <a:schemeClr val="dk1"/>
                </a:solidFill>
                <a:latin typeface="Calibri"/>
                <a:ea typeface="Calibri"/>
                <a:cs typeface="Calibri"/>
                <a:sym typeface="Calibri"/>
              </a:rPr>
              <a:t> allouées à la réponse à ces entrées. Cela requiert une conception du système sans points de contention, nécessaire au partitionnement de données ou à la réplication de composants et permettant ainsi la distribution des demandes parmi ces composants. Les Systèmes Réactifs sont capables de mesurer et de faire évoluer leur distribution en temps réel en utilisant des algorithmes prédicatifs et réactifs. Leur nature </a:t>
            </a:r>
            <a:r>
              <a:rPr lang="fr-FR" sz="1200" b="0" i="0" u="sng" strike="noStrike" cap="none">
                <a:solidFill>
                  <a:schemeClr val="hlink"/>
                </a:solidFill>
                <a:latin typeface="Calibri"/>
                <a:ea typeface="Calibri"/>
                <a:cs typeface="Calibri"/>
                <a:sym typeface="Calibri"/>
                <a:hlinkClick r:id="rId10"/>
              </a:rPr>
              <a:t>élastique</a:t>
            </a:r>
            <a:r>
              <a:rPr lang="fr-FR" sz="1200" b="0" i="0" u="none" strike="noStrike" cap="none">
                <a:solidFill>
                  <a:schemeClr val="dk1"/>
                </a:solidFill>
                <a:latin typeface="Calibri"/>
                <a:ea typeface="Calibri"/>
                <a:cs typeface="Calibri"/>
                <a:sym typeface="Calibri"/>
              </a:rPr>
              <a:t> leur permet d’utiliser des fonctionnalités en terme de plates-formes hardware et logicielles et ainsi de réduire les coûts opérationnels.</a:t>
            </a:r>
            <a:endParaRPr/>
          </a:p>
          <a:p>
            <a:pPr marL="0" marR="0" lvl="0" indent="0" algn="l" rtl="0">
              <a:spcBef>
                <a:spcPts val="0"/>
              </a:spcBef>
              <a:spcAft>
                <a:spcPts val="0"/>
              </a:spcAft>
              <a:buNone/>
            </a:pPr>
            <a:r>
              <a:rPr lang="fr-FR" sz="1200" b="1" i="0" u="none" strike="noStrike" cap="none">
                <a:solidFill>
                  <a:schemeClr val="dk1"/>
                </a:solidFill>
                <a:latin typeface="Calibri"/>
                <a:ea typeface="Calibri"/>
                <a:cs typeface="Calibri"/>
                <a:sym typeface="Calibri"/>
              </a:rPr>
              <a:t>Orientés messages</a:t>
            </a:r>
            <a:r>
              <a:rPr lang="fr-FR" sz="1200" b="0" i="0" u="none" strike="noStrike" cap="none">
                <a:solidFill>
                  <a:schemeClr val="dk1"/>
                </a:solidFill>
                <a:latin typeface="Calibri"/>
                <a:ea typeface="Calibri"/>
                <a:cs typeface="Calibri"/>
                <a:sym typeface="Calibri"/>
              </a:rPr>
              <a:t> (en anglais: message-driven): Le système utilise le </a:t>
            </a:r>
            <a:r>
              <a:rPr lang="fr-FR" sz="1200" b="0" i="0" u="sng" strike="noStrike" cap="none">
                <a:solidFill>
                  <a:schemeClr val="hlink"/>
                </a:solidFill>
                <a:latin typeface="Calibri"/>
                <a:ea typeface="Calibri"/>
                <a:cs typeface="Calibri"/>
                <a:sym typeface="Calibri"/>
                <a:hlinkClick r:id="rId11"/>
              </a:rPr>
              <a:t>passage de messages</a:t>
            </a:r>
            <a:r>
              <a:rPr lang="fr-FR" sz="1200" b="0" i="0" u="none" strike="noStrike" cap="none">
                <a:solidFill>
                  <a:schemeClr val="dk1"/>
                </a:solidFill>
                <a:latin typeface="Calibri"/>
                <a:ea typeface="Calibri"/>
                <a:cs typeface="Calibri"/>
                <a:sym typeface="Calibri"/>
              </a:rPr>
              <a:t> </a:t>
            </a:r>
            <a:r>
              <a:rPr lang="fr-FR" sz="1200" b="0" i="0" u="sng" strike="noStrike" cap="none">
                <a:solidFill>
                  <a:schemeClr val="hlink"/>
                </a:solidFill>
                <a:latin typeface="Calibri"/>
                <a:ea typeface="Calibri"/>
                <a:cs typeface="Calibri"/>
                <a:sym typeface="Calibri"/>
                <a:hlinkClick r:id="rId12"/>
              </a:rPr>
              <a:t>asynchrones</a:t>
            </a:r>
            <a:r>
              <a:rPr lang="fr-FR" sz="1200" b="0" i="0" u="none" strike="noStrike" cap="none">
                <a:solidFill>
                  <a:schemeClr val="dk1"/>
                </a:solidFill>
                <a:latin typeface="Calibri"/>
                <a:ea typeface="Calibri"/>
                <a:cs typeface="Calibri"/>
                <a:sym typeface="Calibri"/>
              </a:rPr>
              <a:t> entre ses composants afin de garantir leur couplage faible, leur isolation, la </a:t>
            </a:r>
            <a:r>
              <a:rPr lang="fr-FR" sz="1200" b="0" i="0" u="sng" strike="noStrike" cap="none">
                <a:solidFill>
                  <a:schemeClr val="hlink"/>
                </a:solidFill>
                <a:latin typeface="Calibri"/>
                <a:ea typeface="Calibri"/>
                <a:cs typeface="Calibri"/>
                <a:sym typeface="Calibri"/>
                <a:hlinkClick r:id="rId13"/>
              </a:rPr>
              <a:t>transparence de localisation</a:t>
            </a:r>
            <a:r>
              <a:rPr lang="fr-FR" sz="1200" b="0" i="0" u="none" strike="noStrike" cap="none">
                <a:solidFill>
                  <a:schemeClr val="dk1"/>
                </a:solidFill>
                <a:latin typeface="Calibri"/>
                <a:ea typeface="Calibri"/>
                <a:cs typeface="Calibri"/>
                <a:sym typeface="Calibri"/>
              </a:rPr>
              <a:t> ainsi que la délégation d’</a:t>
            </a:r>
            <a:r>
              <a:rPr lang="fr-FR" sz="1200" b="0" i="0" u="sng" strike="noStrike" cap="none">
                <a:solidFill>
                  <a:schemeClr val="hlink"/>
                </a:solidFill>
                <a:latin typeface="Calibri"/>
                <a:ea typeface="Calibri"/>
                <a:cs typeface="Calibri"/>
                <a:sym typeface="Calibri"/>
                <a:hlinkClick r:id="rId4"/>
              </a:rPr>
              <a:t>erreurs</a:t>
            </a:r>
            <a:r>
              <a:rPr lang="fr-FR" sz="1200" b="0" i="0" u="none" strike="noStrike" cap="none">
                <a:solidFill>
                  <a:schemeClr val="dk1"/>
                </a:solidFill>
                <a:latin typeface="Calibri"/>
                <a:ea typeface="Calibri"/>
                <a:cs typeface="Calibri"/>
                <a:sym typeface="Calibri"/>
              </a:rPr>
              <a:t> à d’autres composants. L’utilisation de communication explicite à base de messages permet aux Systèmes Réactifs de bénéficier de la répartition de charge, d'élasticité et de contrôle de flux grâce à la surveillance et à l’ajustement des queues de messages dans le système, en appliquant de la </a:t>
            </a:r>
            <a:r>
              <a:rPr lang="fr-FR" sz="1200" b="0" i="0" u="sng" strike="noStrike" cap="none">
                <a:solidFill>
                  <a:schemeClr val="hlink"/>
                </a:solidFill>
                <a:latin typeface="Calibri"/>
                <a:ea typeface="Calibri"/>
                <a:cs typeface="Calibri"/>
                <a:sym typeface="Calibri"/>
                <a:hlinkClick r:id="rId14"/>
              </a:rPr>
              <a:t>contre-pression</a:t>
            </a:r>
            <a:r>
              <a:rPr lang="fr-FR" sz="1200" b="0" i="0" u="none" strike="noStrike" cap="none">
                <a:solidFill>
                  <a:schemeClr val="dk1"/>
                </a:solidFill>
                <a:latin typeface="Calibri"/>
                <a:ea typeface="Calibri"/>
                <a:cs typeface="Calibri"/>
                <a:sym typeface="Calibri"/>
              </a:rPr>
              <a:t> si nécessaire. La transparence de localisation utilisée dans le contexte du passage de message permet de gérer les erreurs avec le même modèle sémantique, peu importe si le système est réparti à travers une grappe de serveurs ou s’il s’agit d’un système local sur une seule machine. La communication </a:t>
            </a:r>
            <a:r>
              <a:rPr lang="fr-FR" sz="1200" b="0" i="0" u="sng" strike="noStrike" cap="none">
                <a:solidFill>
                  <a:schemeClr val="hlink"/>
                </a:solidFill>
                <a:latin typeface="Calibri"/>
                <a:ea typeface="Calibri"/>
                <a:cs typeface="Calibri"/>
                <a:sym typeface="Calibri"/>
                <a:hlinkClick r:id="rId15"/>
              </a:rPr>
              <a:t>non-bloquante</a:t>
            </a:r>
            <a:r>
              <a:rPr lang="fr-FR" sz="1200" b="0" i="0" u="none" strike="noStrike" cap="none">
                <a:solidFill>
                  <a:schemeClr val="dk1"/>
                </a:solidFill>
                <a:latin typeface="Calibri"/>
                <a:ea typeface="Calibri"/>
                <a:cs typeface="Calibri"/>
                <a:sym typeface="Calibri"/>
              </a:rPr>
              <a:t> donne la possibilité aux récepteurs de messages de n’utiliser des </a:t>
            </a:r>
            <a:r>
              <a:rPr lang="fr-FR" sz="1200" b="0" i="0" u="sng" strike="noStrike" cap="none">
                <a:solidFill>
                  <a:schemeClr val="hlink"/>
                </a:solidFill>
                <a:latin typeface="Calibri"/>
                <a:ea typeface="Calibri"/>
                <a:cs typeface="Calibri"/>
                <a:sym typeface="Calibri"/>
                <a:hlinkClick r:id="rId9"/>
              </a:rPr>
              <a:t>ressources</a:t>
            </a:r>
            <a:r>
              <a:rPr lang="fr-FR" sz="1200" b="0" i="0" u="none" strike="noStrike" cap="none">
                <a:solidFill>
                  <a:schemeClr val="dk1"/>
                </a:solidFill>
                <a:latin typeface="Calibri"/>
                <a:ea typeface="Calibri"/>
                <a:cs typeface="Calibri"/>
                <a:sym typeface="Calibri"/>
              </a:rPr>
              <a:t> que quand ils sont actifs, amenant à des systèmes plus efficaces.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1" name="Google Shape;1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Message driven =&gt; Acteurs sont asynchrones et ne bloquent pas de ressources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Elastic =&gt; les acteurs peuvent créer de nouveaux acteurs pour répondre à une montée en charge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Résilient =&gt; Fault tolérant. Les erreurs ne sont pas cachées. La programmation des acteurs fait que les erreurs sont tout de suite remontées au superviseur qui pourra les traiter.</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Responsive =&gt; tout cela fait que l’application est responsive</a:t>
            </a:r>
            <a:endParaRPr/>
          </a:p>
        </p:txBody>
      </p:sp>
      <p:sp>
        <p:nvSpPr>
          <p:cNvPr id="125" name="Google Shape;12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7" name="Google Shape;1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200" b="0" i="0" u="none" strike="noStrike" cap="none">
                <a:solidFill>
                  <a:schemeClr val="dk1"/>
                </a:solidFill>
                <a:latin typeface="Calibri"/>
                <a:ea typeface="Calibri"/>
                <a:cs typeface="Calibri"/>
                <a:sym typeface="Calibri"/>
              </a:rPr>
              <a:t>La vous me dites, quand la mailbox est remplie qu’est ce qui se passe ?</a:t>
            </a:r>
            <a:endParaRPr/>
          </a:p>
        </p:txBody>
      </p:sp>
      <p:sp>
        <p:nvSpPr>
          <p:cNvPr id="144" name="Google Shape;14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14400" y="2130431"/>
            <a:ext cx="103632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libri"/>
              <a:buNone/>
              <a:defRPr sz="4400" b="1"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1" u="none" strike="noStrike" cap="none">
                <a:solidFill>
                  <a:srgbClr val="888888"/>
                </a:solidFill>
                <a:latin typeface="Calibri"/>
                <a:ea typeface="Calibri"/>
                <a:cs typeface="Calibri"/>
                <a:sym typeface="Calibri"/>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1"/>
          <p:cNvSpPr txBox="1">
            <a:spLocks noGrp="1"/>
          </p:cNvSpPr>
          <p:nvPr>
            <p:ph type="body" idx="1"/>
          </p:nvPr>
        </p:nvSpPr>
        <p:spPr>
          <a:xfrm rot="5400000">
            <a:off x="3833019" y="-1623212"/>
            <a:ext cx="4525963" cy="10972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1"/>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1"/>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1"/>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rot="5400000">
            <a:off x="7285037" y="1828807"/>
            <a:ext cx="5851525" cy="27432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2"/>
          <p:cNvSpPr txBox="1">
            <a:spLocks noGrp="1"/>
          </p:cNvSpPr>
          <p:nvPr>
            <p:ph type="body" idx="1"/>
          </p:nvPr>
        </p:nvSpPr>
        <p:spPr>
          <a:xfrm rot="5400000">
            <a:off x="1697037" y="-812794"/>
            <a:ext cx="5851525" cy="80264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12"/>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2"/>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2"/>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3200"/>
              <a:buFont typeface="Calibri"/>
              <a:buNone/>
              <a:defRPr sz="3200" b="1"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609600" y="1916114"/>
            <a:ext cx="10972800" cy="421005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pic>
        <p:nvPicPr>
          <p:cNvPr id="27" name="Google Shape;27;p3" descr="Mind7-separateur-02"/>
          <p:cNvPicPr preferRelativeResize="0"/>
          <p:nvPr/>
        </p:nvPicPr>
        <p:blipFill rotWithShape="1">
          <a:blip r:embed="rId2">
            <a:alphaModFix/>
          </a:blip>
          <a:srcRect l="23113" t="9756" r="35195" b="16488"/>
          <a:stretch/>
        </p:blipFill>
        <p:spPr>
          <a:xfrm>
            <a:off x="5855296" y="1268760"/>
            <a:ext cx="6336704" cy="288032"/>
          </a:xfrm>
          <a:prstGeom prst="rect">
            <a:avLst/>
          </a:prstGeom>
          <a:noFill/>
          <a:ln>
            <a:noFill/>
          </a:ln>
        </p:spPr>
      </p:pic>
      <p:pic>
        <p:nvPicPr>
          <p:cNvPr id="28" name="Google Shape;28;p3" descr="Mind7-separateur-02"/>
          <p:cNvPicPr preferRelativeResize="0"/>
          <p:nvPr/>
        </p:nvPicPr>
        <p:blipFill rotWithShape="1">
          <a:blip r:embed="rId2">
            <a:alphaModFix/>
          </a:blip>
          <a:srcRect l="14224" t="9756" r="1"/>
          <a:stretch/>
        </p:blipFill>
        <p:spPr>
          <a:xfrm>
            <a:off x="1" y="6028908"/>
            <a:ext cx="12033890" cy="352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63084" y="4406906"/>
            <a:ext cx="103632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4"/>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2" name="Google Shape;32;p4"/>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4"/>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35"/>
        <p:cNvGrpSpPr/>
        <p:nvPr/>
      </p:nvGrpSpPr>
      <p:grpSpPr>
        <a:xfrm>
          <a:off x="0" y="0"/>
          <a:ext cx="0" cy="0"/>
          <a:chOff x="0" y="0"/>
          <a:chExt cx="0" cy="0"/>
        </a:xfrm>
      </p:grpSpPr>
      <p:sp>
        <p:nvSpPr>
          <p:cNvPr id="36" name="Google Shape;36;p5"/>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3200"/>
              <a:buFont typeface="Calibri"/>
              <a:buNone/>
              <a:defRPr sz="3200" b="1"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6"/>
          <p:cNvSpPr txBox="1">
            <a:spLocks noGrp="1"/>
          </p:cNvSpPr>
          <p:nvPr>
            <p:ph type="body" idx="1"/>
          </p:nvPr>
        </p:nvSpPr>
        <p:spPr>
          <a:xfrm>
            <a:off x="609600" y="1916113"/>
            <a:ext cx="5384800" cy="421005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2"/>
          </p:nvPr>
        </p:nvSpPr>
        <p:spPr>
          <a:xfrm>
            <a:off x="6197600" y="1916113"/>
            <a:ext cx="5384800" cy="421005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pic>
        <p:nvPicPr>
          <p:cNvPr id="46" name="Google Shape;46;p6" descr="Mind7-separateur-02"/>
          <p:cNvPicPr preferRelativeResize="0"/>
          <p:nvPr/>
        </p:nvPicPr>
        <p:blipFill rotWithShape="1">
          <a:blip r:embed="rId2">
            <a:alphaModFix/>
          </a:blip>
          <a:srcRect l="23113" t="9756"/>
          <a:stretch/>
        </p:blipFill>
        <p:spPr>
          <a:xfrm>
            <a:off x="0" y="6028909"/>
            <a:ext cx="11685868" cy="352425"/>
          </a:xfrm>
          <a:prstGeom prst="rect">
            <a:avLst/>
          </a:prstGeom>
          <a:noFill/>
          <a:ln>
            <a:noFill/>
          </a:ln>
        </p:spPr>
      </p:pic>
      <p:pic>
        <p:nvPicPr>
          <p:cNvPr id="47" name="Google Shape;47;p6" descr="Mind7-separateur-02"/>
          <p:cNvPicPr preferRelativeResize="0"/>
          <p:nvPr/>
        </p:nvPicPr>
        <p:blipFill rotWithShape="1">
          <a:blip r:embed="rId2">
            <a:alphaModFix/>
          </a:blip>
          <a:srcRect l="23113" t="9756" r="35195" b="16488"/>
          <a:stretch/>
        </p:blipFill>
        <p:spPr>
          <a:xfrm>
            <a:off x="5855296" y="1268760"/>
            <a:ext cx="6336704" cy="28803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93370" y="1535113"/>
            <a:ext cx="5389034"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93370" y="2174875"/>
            <a:ext cx="5389034"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7"/>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7"/>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pic>
        <p:nvPicPr>
          <p:cNvPr id="57" name="Google Shape;57;p7" descr="Mind7-separateur-02"/>
          <p:cNvPicPr preferRelativeResize="0"/>
          <p:nvPr/>
        </p:nvPicPr>
        <p:blipFill rotWithShape="1">
          <a:blip r:embed="rId2">
            <a:alphaModFix/>
          </a:blip>
          <a:srcRect l="23113" t="9756"/>
          <a:stretch/>
        </p:blipFill>
        <p:spPr>
          <a:xfrm>
            <a:off x="0" y="6028909"/>
            <a:ext cx="11685868" cy="35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8"/>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8"/>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8"/>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pic>
        <p:nvPicPr>
          <p:cNvPr id="63" name="Google Shape;63;p8" descr="Mind7-separateur-02"/>
          <p:cNvPicPr preferRelativeResize="0"/>
          <p:nvPr/>
        </p:nvPicPr>
        <p:blipFill rotWithShape="1">
          <a:blip r:embed="rId2">
            <a:alphaModFix/>
          </a:blip>
          <a:srcRect l="23113" t="9756"/>
          <a:stretch/>
        </p:blipFill>
        <p:spPr>
          <a:xfrm>
            <a:off x="0" y="6028909"/>
            <a:ext cx="11685868" cy="35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609600" y="273050"/>
            <a:ext cx="4011084" cy="11620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9"/>
          <p:cNvSpPr txBox="1">
            <a:spLocks noGrp="1"/>
          </p:cNvSpPr>
          <p:nvPr>
            <p:ph type="body" idx="1"/>
          </p:nvPr>
        </p:nvSpPr>
        <p:spPr>
          <a:xfrm>
            <a:off x="4766736" y="273056"/>
            <a:ext cx="6815666" cy="585311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Google Shape;67;p9"/>
          <p:cNvSpPr txBox="1">
            <a:spLocks noGrp="1"/>
          </p:cNvSpPr>
          <p:nvPr>
            <p:ph type="body" idx="2"/>
          </p:nvPr>
        </p:nvSpPr>
        <p:spPr>
          <a:xfrm>
            <a:off x="609600" y="1435103"/>
            <a:ext cx="4011084"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8" name="Google Shape;68;p9"/>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9"/>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9"/>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10"/>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5" name="Google Shape;75;p10"/>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0"/>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0"/>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alpha val="0"/>
          </a:srgbClr>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6"/>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6"/>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6"/>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xfrm>
            <a:off x="914400" y="2130431"/>
            <a:ext cx="103632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libri"/>
              <a:buNone/>
            </a:pPr>
            <a:r>
              <a:rPr lang="fr-FR" sz="4400" b="1" i="0" u="none" strike="noStrike" cap="none">
                <a:solidFill>
                  <a:schemeClr val="dk2"/>
                </a:solidFill>
                <a:latin typeface="Calibri"/>
                <a:ea typeface="Calibri"/>
                <a:cs typeface="Calibri"/>
                <a:sym typeface="Calibri"/>
              </a:rPr>
              <a:t>Actor Model - Akka</a:t>
            </a:r>
            <a:endParaRPr/>
          </a:p>
        </p:txBody>
      </p:sp>
      <p:sp>
        <p:nvSpPr>
          <p:cNvPr id="95" name="Google Shape;95;p13"/>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888888"/>
              </a:buClr>
              <a:buSzPts val="3200"/>
              <a:buFont typeface="Arial"/>
              <a:buNone/>
            </a:pPr>
            <a:r>
              <a:rPr lang="fr-FR" sz="3200" b="0" i="1" u="none" strike="noStrike" cap="none">
                <a:solidFill>
                  <a:srgbClr val="888888"/>
                </a:solidFill>
                <a:latin typeface="Calibri"/>
                <a:ea typeface="Calibri"/>
                <a:cs typeface="Calibri"/>
                <a:sym typeface="Calibri"/>
              </a:rPr>
              <a:t>Mind7 Consulting – Ismail Hrimech</a:t>
            </a:r>
            <a:endParaRPr sz="3200" b="0" i="1" u="none" strike="noStrike" cap="none">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2"/>
          <p:cNvPicPr preferRelativeResize="0"/>
          <p:nvPr/>
        </p:nvPicPr>
        <p:blipFill rotWithShape="1">
          <a:blip r:embed="rId3">
            <a:alphaModFix/>
          </a:blip>
          <a:srcRect/>
          <a:stretch/>
        </p:blipFill>
        <p:spPr>
          <a:xfrm>
            <a:off x="3048000" y="2130394"/>
            <a:ext cx="6096000" cy="4152900"/>
          </a:xfrm>
          <a:prstGeom prst="rect">
            <a:avLst/>
          </a:prstGeom>
          <a:noFill/>
          <a:ln>
            <a:noFill/>
          </a:ln>
        </p:spPr>
      </p:pic>
      <p:sp>
        <p:nvSpPr>
          <p:cNvPr id="161" name="Google Shape;161;p22"/>
          <p:cNvSpPr/>
          <p:nvPr/>
        </p:nvSpPr>
        <p:spPr>
          <a:xfrm>
            <a:off x="2282100" y="574706"/>
            <a:ext cx="7627799"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4800" b="0" i="0" u="none" strike="noStrike" cap="none">
                <a:solidFill>
                  <a:schemeClr val="dk1"/>
                </a:solidFill>
                <a:latin typeface="Calibri"/>
                <a:ea typeface="Calibri"/>
                <a:cs typeface="Calibri"/>
                <a:sym typeface="Calibri"/>
              </a:rPr>
              <a:t>Qu’est ce qu’un </a:t>
            </a:r>
            <a:r>
              <a:rPr lang="fr-FR" sz="6000" b="0" i="0" u="none" strike="noStrike" cap="none">
                <a:solidFill>
                  <a:schemeClr val="dk1"/>
                </a:solidFill>
                <a:latin typeface="Calibri"/>
                <a:ea typeface="Calibri"/>
                <a:cs typeface="Calibri"/>
                <a:sym typeface="Calibri"/>
              </a:rPr>
              <a:t>Acteur</a:t>
            </a:r>
            <a:r>
              <a:rPr lang="fr-FR" sz="4800" b="0" i="0" u="none" strike="noStrike" cap="none">
                <a:solidFill>
                  <a:schemeClr val="dk1"/>
                </a:solidFill>
                <a:latin typeface="Calibri"/>
                <a:ea typeface="Calibri"/>
                <a:cs typeface="Calibri"/>
                <a:sym typeface="Calibri"/>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Actor Model : Les acteurs</a:t>
            </a:r>
            <a:endParaRPr/>
          </a:p>
        </p:txBody>
      </p:sp>
      <p:sp>
        <p:nvSpPr>
          <p:cNvPr id="168" name="Google Shape;168;p23"/>
          <p:cNvSpPr txBox="1">
            <a:spLocks noGrp="1"/>
          </p:cNvSpPr>
          <p:nvPr>
            <p:ph type="body" idx="1"/>
          </p:nvPr>
        </p:nvSpPr>
        <p:spPr>
          <a:xfrm>
            <a:off x="838200" y="1825625"/>
            <a:ext cx="10515600" cy="459818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fr-FR" sz="2400" b="0" i="0" u="none" strike="noStrike" cap="none">
                <a:solidFill>
                  <a:schemeClr val="dk1"/>
                </a:solidFill>
                <a:latin typeface="Calibri"/>
                <a:ea typeface="Calibri"/>
                <a:cs typeface="Calibri"/>
                <a:sym typeface="Calibri"/>
              </a:rPr>
              <a:t>L’acteur est la fonction primitive du modèle acteur =&gt; Plus petite unité de conception</a:t>
            </a:r>
            <a:endParaRPr/>
          </a:p>
          <a:p>
            <a:pPr marL="342900" marR="0" lvl="0" indent="-342900" algn="l" rtl="0">
              <a:spcBef>
                <a:spcPts val="480"/>
              </a:spcBef>
              <a:spcAft>
                <a:spcPts val="0"/>
              </a:spcAft>
              <a:buClr>
                <a:schemeClr val="dk1"/>
              </a:buClr>
              <a:buSzPts val="2400"/>
              <a:buFont typeface="Arial"/>
              <a:buChar char="•"/>
            </a:pPr>
            <a:r>
              <a:rPr lang="fr-FR" sz="2400" b="0" i="0" u="none" strike="noStrike" cap="none">
                <a:solidFill>
                  <a:schemeClr val="dk1"/>
                </a:solidFill>
                <a:latin typeface="Calibri"/>
                <a:ea typeface="Calibri"/>
                <a:cs typeface="Calibri"/>
                <a:sym typeface="Calibri"/>
              </a:rPr>
              <a:t>Un acteur peut:</a:t>
            </a:r>
            <a:endParaRPr/>
          </a:p>
          <a:p>
            <a:pPr marL="285750" marR="0" lvl="0" indent="-285750" algn="l" rtl="0">
              <a:spcBef>
                <a:spcPts val="480"/>
              </a:spcBef>
              <a:spcAft>
                <a:spcPts val="0"/>
              </a:spcAft>
              <a:buClr>
                <a:schemeClr val="dk1"/>
              </a:buClr>
              <a:buSzPts val="2400"/>
              <a:buFont typeface="Arial"/>
              <a:buChar char="-"/>
            </a:pPr>
            <a:r>
              <a:rPr lang="fr-FR" sz="2400" b="0" i="0" u="none" strike="noStrike" cap="none">
                <a:solidFill>
                  <a:schemeClr val="dk1"/>
                </a:solidFill>
                <a:latin typeface="Calibri"/>
                <a:ea typeface="Calibri"/>
                <a:cs typeface="Calibri"/>
                <a:sym typeface="Calibri"/>
              </a:rPr>
              <a:t>Créer un nouvel Acteur,</a:t>
            </a:r>
            <a:endParaRPr/>
          </a:p>
          <a:p>
            <a:pPr marL="285750" marR="0" lvl="0" indent="-285750" algn="l" rtl="0">
              <a:spcBef>
                <a:spcPts val="480"/>
              </a:spcBef>
              <a:spcAft>
                <a:spcPts val="0"/>
              </a:spcAft>
              <a:buClr>
                <a:schemeClr val="dk1"/>
              </a:buClr>
              <a:buSzPts val="2400"/>
              <a:buFont typeface="Arial"/>
              <a:buChar char="-"/>
            </a:pPr>
            <a:r>
              <a:rPr lang="fr-FR" sz="2400" b="0" i="0" u="none" strike="noStrike" cap="none">
                <a:solidFill>
                  <a:schemeClr val="dk1"/>
                </a:solidFill>
                <a:latin typeface="Calibri"/>
                <a:ea typeface="Calibri"/>
                <a:cs typeface="Calibri"/>
                <a:sym typeface="Calibri"/>
              </a:rPr>
              <a:t>Changer son état ou son comportement (décisions internes),</a:t>
            </a:r>
            <a:endParaRPr/>
          </a:p>
          <a:p>
            <a:pPr marL="285750" marR="0" lvl="0" indent="-285750" algn="l" rtl="0">
              <a:spcBef>
                <a:spcPts val="480"/>
              </a:spcBef>
              <a:spcAft>
                <a:spcPts val="0"/>
              </a:spcAft>
              <a:buClr>
                <a:schemeClr val="dk1"/>
              </a:buClr>
              <a:buSzPts val="2400"/>
              <a:buFont typeface="Arial"/>
              <a:buChar char="-"/>
            </a:pPr>
            <a:r>
              <a:rPr lang="fr-FR" sz="2400" b="0" i="0" u="none" strike="noStrike" cap="none">
                <a:solidFill>
                  <a:schemeClr val="dk1"/>
                </a:solidFill>
                <a:latin typeface="Calibri"/>
                <a:ea typeface="Calibri"/>
                <a:cs typeface="Calibri"/>
                <a:sym typeface="Calibri"/>
              </a:rPr>
              <a:t>Réagir à un message : </a:t>
            </a:r>
            <a:endParaRPr/>
          </a:p>
          <a:p>
            <a:pPr marL="742950" marR="0" lvl="1" indent="-285750" algn="l" rtl="0">
              <a:spcBef>
                <a:spcPts val="400"/>
              </a:spcBef>
              <a:spcAft>
                <a:spcPts val="0"/>
              </a:spcAft>
              <a:buClr>
                <a:schemeClr val="dk1"/>
              </a:buClr>
              <a:buSzPts val="2000"/>
              <a:buFont typeface="Arial"/>
              <a:buChar char="-"/>
            </a:pPr>
            <a:r>
              <a:rPr lang="fr-FR" sz="2000" b="0" i="0" u="none" strike="noStrike" cap="none">
                <a:solidFill>
                  <a:schemeClr val="dk1"/>
                </a:solidFill>
                <a:latin typeface="Calibri"/>
                <a:ea typeface="Calibri"/>
                <a:cs typeface="Calibri"/>
                <a:sym typeface="Calibri"/>
              </a:rPr>
              <a:t>En changeant son état,</a:t>
            </a:r>
            <a:endParaRPr/>
          </a:p>
          <a:p>
            <a:pPr marL="742950" marR="0" lvl="1" indent="-285750" algn="l" rtl="0">
              <a:spcBef>
                <a:spcPts val="400"/>
              </a:spcBef>
              <a:spcAft>
                <a:spcPts val="0"/>
              </a:spcAft>
              <a:buClr>
                <a:schemeClr val="dk1"/>
              </a:buClr>
              <a:buSzPts val="2000"/>
              <a:buFont typeface="Arial"/>
              <a:buChar char="-"/>
            </a:pPr>
            <a:r>
              <a:rPr lang="fr-FR" sz="2000" b="0" i="0" u="none" strike="noStrike" cap="none">
                <a:solidFill>
                  <a:schemeClr val="dk1"/>
                </a:solidFill>
                <a:latin typeface="Calibri"/>
                <a:ea typeface="Calibri"/>
                <a:cs typeface="Calibri"/>
                <a:sym typeface="Calibri"/>
              </a:rPr>
              <a:t>En modifiant son comportement,</a:t>
            </a:r>
            <a:endParaRPr/>
          </a:p>
          <a:p>
            <a:pPr marL="742950" marR="0" lvl="1" indent="-285750" algn="l" rtl="0">
              <a:spcBef>
                <a:spcPts val="400"/>
              </a:spcBef>
              <a:spcAft>
                <a:spcPts val="0"/>
              </a:spcAft>
              <a:buClr>
                <a:schemeClr val="dk1"/>
              </a:buClr>
              <a:buSzPts val="2000"/>
              <a:buFont typeface="Arial"/>
              <a:buChar char="-"/>
            </a:pPr>
            <a:r>
              <a:rPr lang="fr-FR" sz="2000" b="0" i="0" u="none" strike="noStrike" cap="none">
                <a:solidFill>
                  <a:schemeClr val="dk1"/>
                </a:solidFill>
                <a:latin typeface="Calibri"/>
                <a:ea typeface="Calibri"/>
                <a:cs typeface="Calibri"/>
                <a:sym typeface="Calibri"/>
              </a:rPr>
              <a:t>En envoyant des messages (à de nouveaux acteur ou à l’acteur expéditeur), </a:t>
            </a:r>
            <a:endParaRPr/>
          </a:p>
          <a:p>
            <a:pPr marL="742950" marR="0" lvl="1" indent="-285750" algn="l" rtl="0">
              <a:spcBef>
                <a:spcPts val="400"/>
              </a:spcBef>
              <a:spcAft>
                <a:spcPts val="0"/>
              </a:spcAft>
              <a:buClr>
                <a:schemeClr val="dk1"/>
              </a:buClr>
              <a:buSzPts val="2000"/>
              <a:buFont typeface="Arial"/>
              <a:buChar char="-"/>
            </a:pPr>
            <a:r>
              <a:rPr lang="fr-FR" sz="2000" b="0" i="0" u="none" strike="noStrike" cap="none">
                <a:solidFill>
                  <a:schemeClr val="dk1"/>
                </a:solidFill>
                <a:latin typeface="Calibri"/>
                <a:ea typeface="Calibri"/>
                <a:cs typeface="Calibri"/>
                <a:sym typeface="Calibri"/>
              </a:rPr>
              <a:t>En créant de nouveaux acteurs.</a:t>
            </a:r>
            <a:endParaRPr/>
          </a:p>
          <a:p>
            <a:pPr marL="285750" marR="0" lvl="0" indent="-13335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Comment communiquent les acteurs ?</a:t>
            </a:r>
            <a:endParaRPr/>
          </a:p>
        </p:txBody>
      </p:sp>
      <p:pic>
        <p:nvPicPr>
          <p:cNvPr id="174" name="Google Shape;174;p24"/>
          <p:cNvPicPr preferRelativeResize="0">
            <a:picLocks noGrp="1"/>
          </p:cNvPicPr>
          <p:nvPr>
            <p:ph type="body" idx="1"/>
          </p:nvPr>
        </p:nvPicPr>
        <p:blipFill rotWithShape="1">
          <a:blip r:embed="rId3">
            <a:alphaModFix/>
          </a:blip>
          <a:srcRect/>
          <a:stretch/>
        </p:blipFill>
        <p:spPr>
          <a:xfrm>
            <a:off x="3376241" y="1690688"/>
            <a:ext cx="5439518" cy="43487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Interaction des acteurs</a:t>
            </a:r>
            <a:endParaRPr/>
          </a:p>
        </p:txBody>
      </p:sp>
      <p:sp>
        <p:nvSpPr>
          <p:cNvPr id="181" name="Google Shape;181;p25"/>
          <p:cNvSpPr txBox="1">
            <a:spLocks noGrp="1"/>
          </p:cNvSpPr>
          <p:nvPr>
            <p:ph type="body" idx="1"/>
          </p:nvPr>
        </p:nvSpPr>
        <p:spPr>
          <a:xfrm>
            <a:off x="838200" y="1860331"/>
            <a:ext cx="10515600" cy="352835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600"/>
              <a:buFont typeface="Arial"/>
              <a:buChar char="•"/>
            </a:pPr>
            <a:r>
              <a:rPr lang="fr-FR" sz="3600" b="0" i="0" u="none" strike="noStrike" cap="none" dirty="0">
                <a:solidFill>
                  <a:schemeClr val="dk1"/>
                </a:solidFill>
                <a:latin typeface="Calibri"/>
                <a:ea typeface="Calibri"/>
                <a:cs typeface="Calibri"/>
                <a:sym typeface="Calibri"/>
              </a:rPr>
              <a:t>Communication via échange de message exclusivement,</a:t>
            </a:r>
            <a:endParaRPr dirty="0"/>
          </a:p>
          <a:p>
            <a:pPr marL="342900" marR="0" lvl="0" indent="-342900" algn="l" rtl="0">
              <a:spcBef>
                <a:spcPts val="720"/>
              </a:spcBef>
              <a:spcAft>
                <a:spcPts val="0"/>
              </a:spcAft>
              <a:buClr>
                <a:schemeClr val="dk1"/>
              </a:buClr>
              <a:buSzPts val="3600"/>
              <a:buFont typeface="Arial"/>
              <a:buChar char="•"/>
            </a:pPr>
            <a:r>
              <a:rPr lang="fr-FR" sz="3600" b="0" i="0" u="none" strike="noStrike" cap="none" dirty="0">
                <a:solidFill>
                  <a:schemeClr val="dk1"/>
                </a:solidFill>
                <a:latin typeface="Calibri"/>
                <a:ea typeface="Calibri"/>
                <a:cs typeface="Calibri"/>
                <a:sym typeface="Calibri"/>
              </a:rPr>
              <a:t>At </a:t>
            </a:r>
            <a:r>
              <a:rPr lang="fr-FR" sz="3600" b="0" i="0" u="none" strike="noStrike" cap="none" dirty="0" err="1">
                <a:solidFill>
                  <a:schemeClr val="dk1"/>
                </a:solidFill>
                <a:latin typeface="Calibri"/>
                <a:ea typeface="Calibri"/>
                <a:cs typeface="Calibri"/>
                <a:sym typeface="Calibri"/>
              </a:rPr>
              <a:t>most</a:t>
            </a:r>
            <a:r>
              <a:rPr lang="fr-FR" sz="3600" b="0" i="0" u="none" strike="noStrike" cap="none" dirty="0">
                <a:solidFill>
                  <a:schemeClr val="dk1"/>
                </a:solidFill>
                <a:latin typeface="Calibri"/>
                <a:ea typeface="Calibri"/>
                <a:cs typeface="Calibri"/>
                <a:sym typeface="Calibri"/>
              </a:rPr>
              <a:t> once </a:t>
            </a:r>
            <a:r>
              <a:rPr lang="fr-FR" sz="3600" b="0" i="0" u="none" strike="noStrike" cap="none" dirty="0" err="1">
                <a:solidFill>
                  <a:schemeClr val="dk1"/>
                </a:solidFill>
                <a:latin typeface="Calibri"/>
                <a:ea typeface="Calibri"/>
                <a:cs typeface="Calibri"/>
                <a:sym typeface="Calibri"/>
              </a:rPr>
              <a:t>delivery</a:t>
            </a:r>
            <a:r>
              <a:rPr lang="fr-FR" sz="3600" b="0" i="0" u="none" strike="noStrike" cap="none" dirty="0">
                <a:solidFill>
                  <a:schemeClr val="dk1"/>
                </a:solidFill>
                <a:latin typeface="Calibri"/>
                <a:ea typeface="Calibri"/>
                <a:cs typeface="Calibri"/>
                <a:sym typeface="Calibri"/>
              </a:rPr>
              <a:t> (best effort),</a:t>
            </a:r>
            <a:endParaRPr dirty="0"/>
          </a:p>
          <a:p>
            <a:pPr marL="342900" marR="0" lvl="0" indent="-342900" algn="l" rtl="0">
              <a:spcBef>
                <a:spcPts val="720"/>
              </a:spcBef>
              <a:spcAft>
                <a:spcPts val="0"/>
              </a:spcAft>
              <a:buClr>
                <a:schemeClr val="dk1"/>
              </a:buClr>
              <a:buSzPts val="3600"/>
              <a:buFont typeface="Arial"/>
              <a:buChar char="•"/>
            </a:pPr>
            <a:r>
              <a:rPr lang="fr-FR" sz="3600" b="0" i="0" u="none" strike="noStrike" cap="none" dirty="0">
                <a:solidFill>
                  <a:schemeClr val="dk1"/>
                </a:solidFill>
                <a:latin typeface="Calibri"/>
                <a:ea typeface="Calibri"/>
                <a:cs typeface="Calibri"/>
                <a:sym typeface="Calibri"/>
              </a:rPr>
              <a:t>Chaque acteur possède une adresse (référence, </a:t>
            </a:r>
            <a:r>
              <a:rPr lang="fr-FR" sz="3600" b="0" i="0" u="none" strike="noStrike" cap="none" dirty="0" err="1">
                <a:solidFill>
                  <a:schemeClr val="dk1"/>
                </a:solidFill>
                <a:latin typeface="Calibri"/>
                <a:ea typeface="Calibri"/>
                <a:cs typeface="Calibri"/>
                <a:sym typeface="Calibri"/>
              </a:rPr>
              <a:t>path</a:t>
            </a:r>
            <a:r>
              <a:rPr lang="fr-FR" sz="3600" b="0" i="0" u="none" strike="noStrike" cap="none" dirty="0">
                <a:solidFill>
                  <a:schemeClr val="dk1"/>
                </a:solidFill>
                <a:latin typeface="Calibri"/>
                <a:ea typeface="Calibri"/>
                <a:cs typeface="Calibri"/>
                <a:sym typeface="Calibri"/>
              </a:rPr>
              <a:t>) </a:t>
            </a:r>
          </a:p>
          <a:p>
            <a:pPr marL="342900" marR="0" lvl="0" indent="-342900" algn="l" rtl="0">
              <a:spcBef>
                <a:spcPts val="720"/>
              </a:spcBef>
              <a:spcAft>
                <a:spcPts val="0"/>
              </a:spcAft>
              <a:buClr>
                <a:schemeClr val="dk1"/>
              </a:buClr>
              <a:buSzPts val="3600"/>
              <a:buFont typeface="Arial"/>
              <a:buChar char="•"/>
            </a:pPr>
            <a:r>
              <a:rPr lang="fr-FR" sz="3600" dirty="0"/>
              <a:t>L’acteur réagit à un message (en changeant son comportement, son état persisté)</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Deuxième page de pub: Scala : guide de survie* </a:t>
            </a:r>
            <a:endParaRPr/>
          </a:p>
        </p:txBody>
      </p:sp>
      <p:sp>
        <p:nvSpPr>
          <p:cNvPr id="188" name="Google Shape;188;p26"/>
          <p:cNvSpPr txBox="1">
            <a:spLocks noGrp="1"/>
          </p:cNvSpPr>
          <p:nvPr>
            <p:ph type="body" idx="1"/>
          </p:nvPr>
        </p:nvSpPr>
        <p:spPr>
          <a:xfrm>
            <a:off x="838200" y="1825625"/>
            <a:ext cx="7696200" cy="4351338"/>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Un mélange de POO et de fonctionnel:</a:t>
            </a:r>
            <a:endParaRPr/>
          </a:p>
          <a:p>
            <a:pPr marL="742950" marR="0" lvl="1" indent="-285750" algn="l" rtl="0">
              <a:lnSpc>
                <a:spcPct val="90000"/>
              </a:lnSpc>
              <a:spcBef>
                <a:spcPts val="518"/>
              </a:spcBef>
              <a:spcAft>
                <a:spcPts val="0"/>
              </a:spcAft>
              <a:buClr>
                <a:schemeClr val="dk1"/>
              </a:buClr>
              <a:buSzPts val="2590"/>
              <a:buFont typeface="Arial"/>
              <a:buChar char="–"/>
            </a:pPr>
            <a:r>
              <a:rPr lang="fr-FR" sz="2590" b="0" i="0" u="none" strike="noStrike" cap="none">
                <a:solidFill>
                  <a:schemeClr val="dk1"/>
                </a:solidFill>
                <a:latin typeface="Calibri"/>
                <a:ea typeface="Calibri"/>
                <a:cs typeface="Calibri"/>
                <a:sym typeface="Calibri"/>
              </a:rPr>
              <a:t>Toutes les valeurs sont des objets </a:t>
            </a:r>
            <a:endParaRPr/>
          </a:p>
          <a:p>
            <a:pPr marL="742950" marR="0" lvl="1" indent="-285750" algn="l" rtl="0">
              <a:lnSpc>
                <a:spcPct val="90000"/>
              </a:lnSpc>
              <a:spcBef>
                <a:spcPts val="518"/>
              </a:spcBef>
              <a:spcAft>
                <a:spcPts val="0"/>
              </a:spcAft>
              <a:buClr>
                <a:schemeClr val="dk1"/>
              </a:buClr>
              <a:buSzPts val="2590"/>
              <a:buFont typeface="Arial"/>
              <a:buChar char="–"/>
            </a:pPr>
            <a:r>
              <a:rPr lang="fr-FR" sz="2590" b="0" i="0" u="none" strike="noStrike" cap="none">
                <a:solidFill>
                  <a:schemeClr val="dk1"/>
                </a:solidFill>
                <a:latin typeface="Calibri"/>
                <a:ea typeface="Calibri"/>
                <a:cs typeface="Calibri"/>
                <a:sym typeface="Calibri"/>
              </a:rPr>
              <a:t>Toutes les fonctions sont des valeurs</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Statiquement typé (avec inférence de type),</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Utilisation des librairies Java possible,</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Traits =&gt; interfaces qui peuvent implémenter des méthodes</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Case class =&gt; Pratique pour faire du pattern matching</a:t>
            </a:r>
            <a:endParaRPr sz="2960" b="0" i="0" u="none" strike="noStrike" cap="none">
              <a:solidFill>
                <a:schemeClr val="dk1"/>
              </a:solidFill>
              <a:latin typeface="Calibri"/>
              <a:ea typeface="Calibri"/>
              <a:cs typeface="Calibri"/>
              <a:sym typeface="Calibri"/>
            </a:endParaRPr>
          </a:p>
          <a:p>
            <a:pPr marL="342900" marR="0" lvl="0" indent="-154940" algn="l" rtl="0">
              <a:lnSpc>
                <a:spcPct val="90000"/>
              </a:lnSpc>
              <a:spcBef>
                <a:spcPts val="592"/>
              </a:spcBef>
              <a:spcAft>
                <a:spcPts val="0"/>
              </a:spcAft>
              <a:buClr>
                <a:schemeClr val="dk1"/>
              </a:buClr>
              <a:buSzPts val="2960"/>
              <a:buFont typeface="Arial"/>
              <a:buNone/>
            </a:pPr>
            <a:endParaRPr sz="2960" b="0" i="0" u="none" strike="noStrike" cap="none">
              <a:solidFill>
                <a:schemeClr val="dk1"/>
              </a:solidFill>
              <a:latin typeface="Calibri"/>
              <a:ea typeface="Calibri"/>
              <a:cs typeface="Calibri"/>
              <a:sym typeface="Calibri"/>
            </a:endParaRPr>
          </a:p>
        </p:txBody>
      </p:sp>
      <p:pic>
        <p:nvPicPr>
          <p:cNvPr id="189" name="Google Shape;189;p26"/>
          <p:cNvPicPr preferRelativeResize="0"/>
          <p:nvPr/>
        </p:nvPicPr>
        <p:blipFill rotWithShape="1">
          <a:blip r:embed="rId3">
            <a:alphaModFix/>
          </a:blip>
          <a:srcRect/>
          <a:stretch/>
        </p:blipFill>
        <p:spPr>
          <a:xfrm>
            <a:off x="8534400" y="1342225"/>
            <a:ext cx="3437046" cy="4383777"/>
          </a:xfrm>
          <a:prstGeom prst="rect">
            <a:avLst/>
          </a:prstGeom>
          <a:noFill/>
          <a:ln>
            <a:noFill/>
          </a:ln>
        </p:spPr>
      </p:pic>
      <p:sp>
        <p:nvSpPr>
          <p:cNvPr id="190" name="Google Shape;190;p26"/>
          <p:cNvSpPr txBox="1"/>
          <p:nvPr/>
        </p:nvSpPr>
        <p:spPr>
          <a:xfrm>
            <a:off x="609600" y="6398696"/>
            <a:ext cx="97956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0" i="0" u="none" strike="noStrike" cap="none">
                <a:solidFill>
                  <a:schemeClr val="dk1"/>
                </a:solidFill>
                <a:latin typeface="Calibri"/>
                <a:ea typeface="Calibri"/>
                <a:cs typeface="Calibri"/>
                <a:sym typeface="Calibri"/>
              </a:rPr>
              <a:t>Afin de respecter le temps imparti, sont pris quelques raccourcis pour accélérer la prise en main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95C5BC-A238-4936-8734-B8A393DB5CDE}"/>
              </a:ext>
            </a:extLst>
          </p:cNvPr>
          <p:cNvSpPr>
            <a:spLocks noGrp="1"/>
          </p:cNvSpPr>
          <p:nvPr>
            <p:ph type="title"/>
          </p:nvPr>
        </p:nvSpPr>
        <p:spPr/>
        <p:txBody>
          <a:bodyPr/>
          <a:lstStyle/>
          <a:p>
            <a:r>
              <a:rPr lang="fr-FR" dirty="0"/>
              <a:t>Scala, guide de survie, cette fois avec du code</a:t>
            </a:r>
          </a:p>
        </p:txBody>
      </p:sp>
      <p:sp>
        <p:nvSpPr>
          <p:cNvPr id="6" name="Espace réservé du texte 5">
            <a:extLst>
              <a:ext uri="{FF2B5EF4-FFF2-40B4-BE49-F238E27FC236}">
                <a16:creationId xmlns:a16="http://schemas.microsoft.com/office/drawing/2014/main" id="{D205F1C5-E7E3-4B15-BDEB-2D56657469CC}"/>
              </a:ext>
            </a:extLst>
          </p:cNvPr>
          <p:cNvSpPr>
            <a:spLocks noGrp="1"/>
          </p:cNvSpPr>
          <p:nvPr>
            <p:ph type="body" idx="1"/>
          </p:nvPr>
        </p:nvSpPr>
        <p:spPr/>
        <p:txBody>
          <a:bodyPr/>
          <a:lstStyle/>
          <a:p>
            <a:endParaRPr lang="fr-FR"/>
          </a:p>
        </p:txBody>
      </p:sp>
      <p:sp>
        <p:nvSpPr>
          <p:cNvPr id="7" name="Rectangle 2">
            <a:extLst>
              <a:ext uri="{FF2B5EF4-FFF2-40B4-BE49-F238E27FC236}">
                <a16:creationId xmlns:a16="http://schemas.microsoft.com/office/drawing/2014/main" id="{88F12F92-35D5-4EBC-93F4-0E66AD59F918}"/>
              </a:ext>
            </a:extLst>
          </p:cNvPr>
          <p:cNvSpPr>
            <a:spLocks noChangeArrowheads="1"/>
          </p:cNvSpPr>
          <p:nvPr/>
        </p:nvSpPr>
        <p:spPr bwMode="auto">
          <a:xfrm>
            <a:off x="447869" y="1940403"/>
            <a:ext cx="10235681"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kumimoji="0" lang="fr-FR" altLang="fr-FR" sz="2000" b="0" i="0" u="none" strike="noStrike" cap="none" normalizeH="0" baseline="0" dirty="0">
                <a:ln>
                  <a:noFill/>
                </a:ln>
                <a:solidFill>
                  <a:srgbClr val="808080"/>
                </a:solidFill>
                <a:effectLst/>
                <a:latin typeface="Fira Code"/>
              </a:rPr>
              <a:t>// Constante (immutables)</a:t>
            </a:r>
            <a:br>
              <a:rPr kumimoji="0" lang="fr-FR" altLang="fr-FR" sz="2000" b="0" i="0" u="none" strike="noStrike" cap="none" normalizeH="0" baseline="0" dirty="0">
                <a:ln>
                  <a:noFill/>
                </a:ln>
                <a:solidFill>
                  <a:srgbClr val="808080"/>
                </a:solidFill>
                <a:effectLst/>
                <a:latin typeface="Fira Code"/>
              </a:rPr>
            </a:br>
            <a:r>
              <a:rPr kumimoji="0" lang="fr-FR" altLang="fr-FR" sz="2000" b="1" i="0" u="none" strike="noStrike" cap="none" normalizeH="0" baseline="0" dirty="0">
                <a:ln>
                  <a:noFill/>
                </a:ln>
                <a:solidFill>
                  <a:srgbClr val="CC7832"/>
                </a:solidFill>
                <a:effectLst/>
                <a:latin typeface="Fira Code"/>
              </a:rPr>
              <a:t>val </a:t>
            </a:r>
            <a:r>
              <a:rPr kumimoji="0" lang="fr-FR" altLang="fr-FR" sz="2000" b="0" i="1" u="none" strike="noStrike" cap="none" normalizeH="0" baseline="0" dirty="0" err="1">
                <a:ln>
                  <a:noFill/>
                </a:ln>
                <a:solidFill>
                  <a:srgbClr val="9876AA"/>
                </a:solidFill>
                <a:effectLst/>
                <a:latin typeface="Fira Code"/>
              </a:rPr>
              <a:t>jeSuisUneConstante</a:t>
            </a:r>
            <a:r>
              <a:rPr kumimoji="0" lang="fr-FR" altLang="fr-FR" sz="2000" b="0" i="1" u="none" strike="noStrike" cap="none" normalizeH="0" baseline="0" dirty="0">
                <a:ln>
                  <a:noFill/>
                </a:ln>
                <a:solidFill>
                  <a:srgbClr val="9876AA"/>
                </a:solidFill>
                <a:effectLst/>
                <a:latin typeface="Fira Code"/>
              </a:rPr>
              <a:t> </a:t>
            </a:r>
            <a:r>
              <a:rPr kumimoji="0" lang="fr-FR" altLang="fr-FR" sz="2000" b="0" i="0" u="none" strike="noStrike" cap="none" normalizeH="0" baseline="0" dirty="0">
                <a:ln>
                  <a:noFill/>
                </a:ln>
                <a:solidFill>
                  <a:srgbClr val="A9B7C6"/>
                </a:solidFill>
                <a:effectLst/>
                <a:latin typeface="Fira Code"/>
              </a:rPr>
              <a:t>= </a:t>
            </a:r>
            <a:r>
              <a:rPr kumimoji="0" lang="fr-FR" altLang="fr-FR" sz="2000" b="0" i="0" u="none" strike="noStrike" cap="none" normalizeH="0" baseline="0" dirty="0">
                <a:ln>
                  <a:noFill/>
                </a:ln>
                <a:solidFill>
                  <a:srgbClr val="6A8759"/>
                </a:solidFill>
                <a:effectLst/>
                <a:latin typeface="Fira Code"/>
              </a:rPr>
              <a:t>"Un string, un </a:t>
            </a:r>
            <a:r>
              <a:rPr kumimoji="0" lang="fr-FR" altLang="fr-FR" sz="2000" b="0" i="0" u="none" strike="noStrike" cap="none" normalizeH="0" baseline="0" dirty="0" err="1">
                <a:ln>
                  <a:noFill/>
                </a:ln>
                <a:solidFill>
                  <a:srgbClr val="6A8759"/>
                </a:solidFill>
                <a:effectLst/>
                <a:latin typeface="Fira Code"/>
              </a:rPr>
              <a:t>int</a:t>
            </a:r>
            <a:r>
              <a:rPr kumimoji="0" lang="fr-FR" altLang="fr-FR" sz="2000" b="0" i="0" u="none" strike="noStrike" cap="none" normalizeH="0" baseline="0" dirty="0">
                <a:ln>
                  <a:noFill/>
                </a:ln>
                <a:solidFill>
                  <a:srgbClr val="6A8759"/>
                </a:solidFill>
                <a:effectLst/>
                <a:latin typeface="Fira Code"/>
              </a:rPr>
              <a:t>, un </a:t>
            </a:r>
            <a:r>
              <a:rPr kumimoji="0" lang="fr-FR" altLang="fr-FR" sz="2000" b="0" i="0" u="none" strike="noStrike" cap="none" normalizeH="0" baseline="0" dirty="0" err="1">
                <a:ln>
                  <a:noFill/>
                </a:ln>
                <a:solidFill>
                  <a:srgbClr val="6A8759"/>
                </a:solidFill>
                <a:effectLst/>
                <a:latin typeface="Fira Code"/>
              </a:rPr>
              <a:t>array</a:t>
            </a:r>
            <a:r>
              <a:rPr kumimoji="0" lang="fr-FR" altLang="fr-FR" sz="2000" b="0" i="0" u="none" strike="noStrike" cap="none" normalizeH="0" baseline="0" dirty="0">
                <a:ln>
                  <a:noFill/>
                </a:ln>
                <a:solidFill>
                  <a:srgbClr val="6A8759"/>
                </a:solidFill>
                <a:effectLst/>
                <a:latin typeface="Fira Code"/>
              </a:rPr>
              <a:t>, etc..."</a:t>
            </a:r>
            <a:br>
              <a:rPr kumimoji="0" lang="fr-FR" altLang="fr-FR" sz="2000" b="0" i="0" u="none" strike="noStrike" cap="none" normalizeH="0" baseline="0" dirty="0">
                <a:ln>
                  <a:noFill/>
                </a:ln>
                <a:solidFill>
                  <a:srgbClr val="6A8759"/>
                </a:solidFill>
                <a:effectLst/>
                <a:latin typeface="Fira Code"/>
              </a:rPr>
            </a:br>
            <a:r>
              <a:rPr kumimoji="0" lang="fr-FR" altLang="fr-FR" sz="2000" b="0" i="0" u="none" strike="noStrike" cap="none" normalizeH="0" baseline="0" dirty="0">
                <a:ln>
                  <a:noFill/>
                </a:ln>
                <a:solidFill>
                  <a:srgbClr val="808080"/>
                </a:solidFill>
                <a:effectLst/>
                <a:latin typeface="Fira Code"/>
              </a:rPr>
              <a:t>// variables (mutables)</a:t>
            </a:r>
            <a:br>
              <a:rPr kumimoji="0" lang="fr-FR" altLang="fr-FR" sz="2000" b="0" i="0" u="none" strike="noStrike" cap="none" normalizeH="0" baseline="0" dirty="0">
                <a:ln>
                  <a:noFill/>
                </a:ln>
                <a:solidFill>
                  <a:srgbClr val="808080"/>
                </a:solidFill>
                <a:effectLst/>
                <a:latin typeface="Fira Code"/>
              </a:rPr>
            </a:br>
            <a:r>
              <a:rPr kumimoji="0" lang="fr-FR" altLang="fr-FR" sz="2000" b="1" i="0" u="none" strike="noStrike" cap="none" normalizeH="0" baseline="0" dirty="0">
                <a:ln>
                  <a:noFill/>
                </a:ln>
                <a:solidFill>
                  <a:srgbClr val="CC7832"/>
                </a:solidFill>
                <a:effectLst/>
                <a:latin typeface="Fira Code"/>
              </a:rPr>
              <a:t>var </a:t>
            </a:r>
            <a:r>
              <a:rPr kumimoji="0" lang="fr-FR" altLang="fr-FR" sz="2000" b="0" i="1" u="none" strike="noStrike" cap="none" normalizeH="0" baseline="0" dirty="0" err="1">
                <a:ln>
                  <a:noFill/>
                </a:ln>
                <a:solidFill>
                  <a:srgbClr val="9876AA"/>
                </a:solidFill>
                <a:effectLst/>
                <a:latin typeface="Fira Code"/>
              </a:rPr>
              <a:t>jeSuisUneVariable</a:t>
            </a:r>
            <a:r>
              <a:rPr kumimoji="0" lang="fr-FR" altLang="fr-FR" sz="2000" b="0" i="1" u="none" strike="noStrike" cap="none" normalizeH="0" baseline="0" dirty="0">
                <a:ln>
                  <a:noFill/>
                </a:ln>
                <a:solidFill>
                  <a:srgbClr val="9876AA"/>
                </a:solidFill>
                <a:effectLst/>
                <a:latin typeface="Fira Code"/>
              </a:rPr>
              <a:t> </a:t>
            </a:r>
            <a:r>
              <a:rPr kumimoji="0" lang="fr-FR" altLang="fr-FR" sz="2000" b="0" i="0" u="none" strike="noStrike" cap="none" normalizeH="0" baseline="0" dirty="0">
                <a:ln>
                  <a:noFill/>
                </a:ln>
                <a:solidFill>
                  <a:srgbClr val="A9B7C6"/>
                </a:solidFill>
                <a:effectLst/>
                <a:latin typeface="Fira Code"/>
              </a:rPr>
              <a:t>= </a:t>
            </a:r>
            <a:r>
              <a:rPr kumimoji="0" lang="fr-FR" altLang="fr-FR" sz="2000" b="0" i="0" u="none" strike="noStrike" cap="none" normalizeH="0" baseline="0" dirty="0">
                <a:ln>
                  <a:noFill/>
                </a:ln>
                <a:solidFill>
                  <a:srgbClr val="6A8759"/>
                </a:solidFill>
                <a:effectLst/>
                <a:latin typeface="Fira Code"/>
              </a:rPr>
              <a:t>"Un string, un </a:t>
            </a:r>
            <a:r>
              <a:rPr kumimoji="0" lang="fr-FR" altLang="fr-FR" sz="2000" b="0" i="0" u="none" strike="noStrike" cap="none" normalizeH="0" baseline="0" dirty="0" err="1">
                <a:ln>
                  <a:noFill/>
                </a:ln>
                <a:solidFill>
                  <a:srgbClr val="6A8759"/>
                </a:solidFill>
                <a:effectLst/>
                <a:latin typeface="Fira Code"/>
              </a:rPr>
              <a:t>int</a:t>
            </a:r>
            <a:r>
              <a:rPr kumimoji="0" lang="fr-FR" altLang="fr-FR" sz="2000" b="0" i="0" u="none" strike="noStrike" cap="none" normalizeH="0" baseline="0" dirty="0">
                <a:ln>
                  <a:noFill/>
                </a:ln>
                <a:solidFill>
                  <a:srgbClr val="6A8759"/>
                </a:solidFill>
                <a:effectLst/>
                <a:latin typeface="Fira Code"/>
              </a:rPr>
              <a:t>, un </a:t>
            </a:r>
            <a:r>
              <a:rPr kumimoji="0" lang="fr-FR" altLang="fr-FR" sz="2000" b="0" i="0" u="none" strike="noStrike" cap="none" normalizeH="0" baseline="0" dirty="0" err="1">
                <a:ln>
                  <a:noFill/>
                </a:ln>
                <a:solidFill>
                  <a:srgbClr val="6A8759"/>
                </a:solidFill>
                <a:effectLst/>
                <a:latin typeface="Fira Code"/>
              </a:rPr>
              <a:t>array</a:t>
            </a:r>
            <a:r>
              <a:rPr kumimoji="0" lang="fr-FR" altLang="fr-FR" sz="2000" b="0" i="0" u="none" strike="noStrike" cap="none" normalizeH="0" baseline="0" dirty="0">
                <a:ln>
                  <a:noFill/>
                </a:ln>
                <a:solidFill>
                  <a:srgbClr val="6A8759"/>
                </a:solidFill>
                <a:effectLst/>
                <a:latin typeface="Fira Code"/>
              </a:rPr>
              <a:t>, etc..."</a:t>
            </a:r>
            <a:br>
              <a:rPr kumimoji="0" lang="fr-FR" altLang="fr-FR" sz="2000" b="0" i="0" u="none" strike="noStrike" cap="none" normalizeH="0" baseline="0" dirty="0">
                <a:ln>
                  <a:noFill/>
                </a:ln>
                <a:solidFill>
                  <a:srgbClr val="6A8759"/>
                </a:solidFill>
                <a:effectLst/>
                <a:latin typeface="Fira Code"/>
              </a:rPr>
            </a:br>
            <a:br>
              <a:rPr kumimoji="0" lang="fr-FR" altLang="fr-FR" sz="2000" b="0" i="0" u="none" strike="noStrike" cap="none" normalizeH="0" baseline="0" dirty="0">
                <a:ln>
                  <a:noFill/>
                </a:ln>
                <a:solidFill>
                  <a:srgbClr val="6A8759"/>
                </a:solidFill>
                <a:effectLst/>
                <a:latin typeface="Fira Code"/>
              </a:rPr>
            </a:br>
            <a:r>
              <a:rPr kumimoji="0" lang="fr-FR" altLang="fr-FR" sz="2000" b="0" i="0" u="none" strike="noStrike" cap="none" normalizeH="0" baseline="0" dirty="0">
                <a:ln>
                  <a:noFill/>
                </a:ln>
                <a:solidFill>
                  <a:srgbClr val="808080"/>
                </a:solidFill>
                <a:effectLst/>
                <a:latin typeface="Fira Code"/>
              </a:rPr>
              <a:t>// un trait, comme une interface, en mieux</a:t>
            </a:r>
            <a:br>
              <a:rPr kumimoji="0" lang="fr-FR" altLang="fr-FR" sz="2000" b="0" i="0" u="none" strike="noStrike" cap="none" normalizeH="0" baseline="0" dirty="0">
                <a:ln>
                  <a:noFill/>
                </a:ln>
                <a:solidFill>
                  <a:srgbClr val="808080"/>
                </a:solidFill>
                <a:effectLst/>
                <a:latin typeface="Fira Code"/>
              </a:rPr>
            </a:br>
            <a:r>
              <a:rPr kumimoji="0" lang="fr-FR" altLang="fr-FR" sz="2000" b="1" i="0" u="none" strike="noStrike" cap="none" normalizeH="0" baseline="0" dirty="0">
                <a:ln>
                  <a:noFill/>
                </a:ln>
                <a:solidFill>
                  <a:srgbClr val="CC7832"/>
                </a:solidFill>
                <a:effectLst/>
                <a:latin typeface="Fira Code"/>
              </a:rPr>
              <a:t>trait </a:t>
            </a:r>
            <a:r>
              <a:rPr kumimoji="0" lang="fr-FR" altLang="fr-FR" sz="2000" b="0" i="0" u="none" strike="noStrike" cap="none" normalizeH="0" baseline="0" dirty="0" err="1">
                <a:ln>
                  <a:noFill/>
                </a:ln>
                <a:solidFill>
                  <a:srgbClr val="A9B7C6"/>
                </a:solidFill>
                <a:effectLst/>
                <a:latin typeface="Fira Code"/>
              </a:rPr>
              <a:t>JeSuisUnTrait</a:t>
            </a:r>
            <a:br>
              <a:rPr kumimoji="0" lang="fr-FR" altLang="fr-FR" sz="2000" b="0" i="0" u="none" strike="noStrike" cap="none" normalizeH="0" baseline="0" dirty="0">
                <a:ln>
                  <a:noFill/>
                </a:ln>
                <a:solidFill>
                  <a:srgbClr val="A9B7C6"/>
                </a:solidFill>
                <a:effectLst/>
                <a:latin typeface="Fira Code"/>
              </a:rPr>
            </a:br>
            <a:br>
              <a:rPr kumimoji="0" lang="fr-FR" altLang="fr-FR" sz="2000" b="0" i="0" u="none" strike="noStrike" cap="none" normalizeH="0" baseline="0" dirty="0">
                <a:ln>
                  <a:noFill/>
                </a:ln>
                <a:solidFill>
                  <a:srgbClr val="A9B7C6"/>
                </a:solidFill>
                <a:effectLst/>
                <a:latin typeface="Fira Code"/>
              </a:rPr>
            </a:br>
            <a:r>
              <a:rPr kumimoji="0" lang="fr-FR" altLang="fr-FR" sz="2000" b="0" i="0" u="none" strike="noStrike" cap="none" normalizeH="0" baseline="0" dirty="0">
                <a:ln>
                  <a:noFill/>
                </a:ln>
                <a:solidFill>
                  <a:srgbClr val="808080"/>
                </a:solidFill>
                <a:effectLst/>
                <a:latin typeface="Fira Code"/>
              </a:rPr>
              <a:t>// une classe</a:t>
            </a:r>
            <a:br>
              <a:rPr kumimoji="0" lang="fr-FR" altLang="fr-FR" sz="2000" b="0" i="0" u="none" strike="noStrike" cap="none" normalizeH="0" baseline="0" dirty="0">
                <a:ln>
                  <a:noFill/>
                </a:ln>
                <a:solidFill>
                  <a:srgbClr val="808080"/>
                </a:solidFill>
                <a:effectLst/>
                <a:latin typeface="Fira Code"/>
              </a:rPr>
            </a:br>
            <a:r>
              <a:rPr kumimoji="0" lang="fr-FR" altLang="fr-FR" sz="2000" b="1" i="0" u="none" strike="noStrike" cap="none" normalizeH="0" baseline="0" dirty="0">
                <a:ln>
                  <a:noFill/>
                </a:ln>
                <a:solidFill>
                  <a:srgbClr val="CC7832"/>
                </a:solidFill>
                <a:effectLst/>
                <a:latin typeface="Fira Code"/>
              </a:rPr>
              <a:t>class </a:t>
            </a:r>
            <a:r>
              <a:rPr kumimoji="0" lang="fr-FR" altLang="fr-FR" sz="2000" b="0" i="0" u="none" strike="noStrike" cap="none" normalizeH="0" baseline="0" dirty="0" err="1">
                <a:ln>
                  <a:noFill/>
                </a:ln>
                <a:solidFill>
                  <a:srgbClr val="A9B7C6"/>
                </a:solidFill>
                <a:effectLst/>
                <a:latin typeface="Fira Code"/>
              </a:rPr>
              <a:t>JeSuisUneClass</a:t>
            </a:r>
            <a:r>
              <a:rPr kumimoji="0" lang="fr-FR" altLang="fr-FR" sz="2000" b="0" i="0" u="none" strike="noStrike" cap="none" normalizeH="0" baseline="0" dirty="0">
                <a:ln>
                  <a:noFill/>
                </a:ln>
                <a:solidFill>
                  <a:srgbClr val="A9B7C6"/>
                </a:solidFill>
                <a:effectLst/>
                <a:latin typeface="Fira Code"/>
              </a:rPr>
              <a:t>() </a:t>
            </a:r>
            <a:r>
              <a:rPr kumimoji="0" lang="fr-FR" altLang="fr-FR" sz="2000" b="1" i="0" u="none" strike="noStrike" cap="none" normalizeH="0" baseline="0" dirty="0" err="1">
                <a:ln>
                  <a:noFill/>
                </a:ln>
                <a:solidFill>
                  <a:srgbClr val="CC7832"/>
                </a:solidFill>
                <a:effectLst/>
                <a:latin typeface="Fira Code"/>
              </a:rPr>
              <a:t>extends</a:t>
            </a:r>
            <a:r>
              <a:rPr kumimoji="0" lang="fr-FR" altLang="fr-FR" sz="2000" b="1" i="0" u="none" strike="noStrike" cap="none" normalizeH="0" baseline="0" dirty="0">
                <a:ln>
                  <a:noFill/>
                </a:ln>
                <a:solidFill>
                  <a:srgbClr val="CC7832"/>
                </a:solidFill>
                <a:effectLst/>
                <a:latin typeface="Fira Code"/>
              </a:rPr>
              <a:t> </a:t>
            </a:r>
            <a:r>
              <a:rPr kumimoji="0" lang="fr-FR" altLang="fr-FR" sz="2000" b="0" i="0" u="none" strike="noStrike" cap="none" normalizeH="0" baseline="0" dirty="0" err="1">
                <a:ln>
                  <a:noFill/>
                </a:ln>
                <a:solidFill>
                  <a:srgbClr val="A9B7C6"/>
                </a:solidFill>
                <a:effectLst/>
                <a:latin typeface="Fira Code"/>
              </a:rPr>
              <a:t>JeSuisUnTrait</a:t>
            </a:r>
            <a:br>
              <a:rPr kumimoji="0" lang="fr-FR" altLang="fr-FR" sz="2000" b="0" i="0" u="none" strike="noStrike" cap="none" normalizeH="0" baseline="0" dirty="0">
                <a:ln>
                  <a:noFill/>
                </a:ln>
                <a:solidFill>
                  <a:srgbClr val="A9B7C6"/>
                </a:solidFill>
                <a:effectLst/>
                <a:latin typeface="Fira Code"/>
              </a:rPr>
            </a:br>
            <a:br>
              <a:rPr kumimoji="0" lang="fr-FR" altLang="fr-FR" sz="2000" b="0" i="0" u="none" strike="noStrike" cap="none" normalizeH="0" baseline="0" dirty="0">
                <a:ln>
                  <a:noFill/>
                </a:ln>
                <a:solidFill>
                  <a:srgbClr val="A9B7C6"/>
                </a:solidFill>
                <a:effectLst/>
                <a:latin typeface="Fira Code"/>
              </a:rPr>
            </a:br>
            <a:r>
              <a:rPr kumimoji="0" lang="fr-FR" altLang="fr-FR" sz="2000" b="0" i="0" u="none" strike="noStrike" cap="none" normalizeH="0" baseline="0" dirty="0">
                <a:ln>
                  <a:noFill/>
                </a:ln>
                <a:solidFill>
                  <a:srgbClr val="808080"/>
                </a:solidFill>
                <a:effectLst/>
                <a:latin typeface="Fira Code"/>
              </a:rPr>
              <a:t>// un objet (singleton) =&gt; </a:t>
            </a:r>
            <a:r>
              <a:rPr kumimoji="0" lang="fr-FR" altLang="fr-FR" sz="2000" b="0" i="0" u="none" strike="noStrike" cap="none" normalizeH="0" baseline="0" dirty="0" err="1">
                <a:ln>
                  <a:noFill/>
                </a:ln>
                <a:solidFill>
                  <a:srgbClr val="808080"/>
                </a:solidFill>
                <a:effectLst/>
                <a:latin typeface="Fira Code"/>
              </a:rPr>
              <a:t>object</a:t>
            </a:r>
            <a:r>
              <a:rPr kumimoji="0" lang="fr-FR" altLang="fr-FR" sz="2000" b="0" i="0" u="none" strike="noStrike" cap="none" normalizeH="0" baseline="0" dirty="0">
                <a:ln>
                  <a:noFill/>
                </a:ln>
                <a:solidFill>
                  <a:srgbClr val="808080"/>
                </a:solidFill>
                <a:effectLst/>
                <a:latin typeface="Fira Code"/>
              </a:rPr>
              <a:t> compagnon de la class dans ce cas particulier (même nom)</a:t>
            </a:r>
            <a:br>
              <a:rPr kumimoji="0" lang="fr-FR" altLang="fr-FR" sz="2000" b="0" i="0" u="none" strike="noStrike" cap="none" normalizeH="0" baseline="0" dirty="0">
                <a:ln>
                  <a:noFill/>
                </a:ln>
                <a:solidFill>
                  <a:srgbClr val="808080"/>
                </a:solidFill>
                <a:effectLst/>
                <a:latin typeface="Fira Code"/>
              </a:rPr>
            </a:br>
            <a:r>
              <a:rPr kumimoji="0" lang="fr-FR" altLang="fr-FR" sz="2000" b="1" i="0" u="none" strike="noStrike" cap="none" normalizeH="0" baseline="0" dirty="0" err="1">
                <a:ln>
                  <a:noFill/>
                </a:ln>
                <a:solidFill>
                  <a:srgbClr val="CC7832"/>
                </a:solidFill>
                <a:effectLst/>
                <a:latin typeface="Fira Code"/>
              </a:rPr>
              <a:t>object</a:t>
            </a:r>
            <a:r>
              <a:rPr kumimoji="0" lang="fr-FR" altLang="fr-FR" sz="2000" b="1" i="0" u="none" strike="noStrike" cap="none" normalizeH="0" baseline="0" dirty="0">
                <a:ln>
                  <a:noFill/>
                </a:ln>
                <a:solidFill>
                  <a:srgbClr val="CC7832"/>
                </a:solidFill>
                <a:effectLst/>
                <a:latin typeface="Fira Code"/>
              </a:rPr>
              <a:t> </a:t>
            </a:r>
            <a:r>
              <a:rPr kumimoji="0" lang="fr-FR" altLang="fr-FR" sz="2000" b="0" i="0" u="none" strike="noStrike" cap="none" normalizeH="0" baseline="0" dirty="0" err="1">
                <a:ln>
                  <a:noFill/>
                </a:ln>
                <a:solidFill>
                  <a:srgbClr val="A9B7C6"/>
                </a:solidFill>
                <a:effectLst/>
                <a:latin typeface="Fira Code"/>
              </a:rPr>
              <a:t>JeSuisUneClass</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69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35625B91-1FEA-43EC-82DD-0F31771224B2}"/>
              </a:ext>
            </a:extLst>
          </p:cNvPr>
          <p:cNvSpPr>
            <a:spLocks noGrp="1"/>
          </p:cNvSpPr>
          <p:nvPr>
            <p:ph type="title"/>
          </p:nvPr>
        </p:nvSpPr>
        <p:spPr>
          <a:xfrm>
            <a:off x="609600" y="274638"/>
            <a:ext cx="10972800" cy="1143000"/>
          </a:xfrm>
        </p:spPr>
        <p:txBody>
          <a:bodyPr/>
          <a:lstStyle/>
          <a:p>
            <a:r>
              <a:rPr lang="fr-FR" dirty="0"/>
              <a:t>Scala, guide de survie, cette fois encore avec du code, ce titre est beaucoup trop long</a:t>
            </a:r>
          </a:p>
        </p:txBody>
      </p:sp>
      <p:sp>
        <p:nvSpPr>
          <p:cNvPr id="6" name="Rectangle 1">
            <a:extLst>
              <a:ext uri="{FF2B5EF4-FFF2-40B4-BE49-F238E27FC236}">
                <a16:creationId xmlns:a16="http://schemas.microsoft.com/office/drawing/2014/main" id="{14FF72A9-0409-4DF1-ABAE-71CF14A7B42C}"/>
              </a:ext>
            </a:extLst>
          </p:cNvPr>
          <p:cNvSpPr>
            <a:spLocks noGrp="1" noChangeArrowheads="1"/>
          </p:cNvSpPr>
          <p:nvPr>
            <p:ph type="body" idx="1"/>
          </p:nvPr>
        </p:nvSpPr>
        <p:spPr bwMode="auto">
          <a:xfrm>
            <a:off x="609600" y="1591033"/>
            <a:ext cx="11182870"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buNone/>
            </a:pPr>
            <a:r>
              <a:rPr lang="fr-FR" altLang="fr-FR" sz="2400" dirty="0">
                <a:solidFill>
                  <a:srgbClr val="808080"/>
                </a:solidFill>
                <a:latin typeface="Fira Code"/>
              </a:rPr>
              <a:t>// case class/</a:t>
            </a:r>
            <a:r>
              <a:rPr lang="fr-FR" altLang="fr-FR" sz="2400" dirty="0" err="1">
                <a:solidFill>
                  <a:srgbClr val="808080"/>
                </a:solidFill>
                <a:latin typeface="Fira Code"/>
              </a:rPr>
              <a:t>object</a:t>
            </a:r>
            <a:r>
              <a:rPr lang="fr-FR" altLang="fr-FR" sz="2400" dirty="0">
                <a:solidFill>
                  <a:srgbClr val="808080"/>
                </a:solidFill>
                <a:latin typeface="Fira Code"/>
              </a:rPr>
              <a:t> =&gt; utiles pour le pattern </a:t>
            </a:r>
            <a:r>
              <a:rPr lang="fr-FR" altLang="fr-FR" sz="2400" dirty="0" err="1">
                <a:solidFill>
                  <a:srgbClr val="808080"/>
                </a:solidFill>
                <a:latin typeface="Fira Code"/>
              </a:rPr>
              <a:t>matching</a:t>
            </a:r>
            <a:br>
              <a:rPr lang="fr-FR" altLang="fr-FR" sz="2400" dirty="0">
                <a:solidFill>
                  <a:srgbClr val="808080"/>
                </a:solidFill>
                <a:latin typeface="Fira Code"/>
              </a:rPr>
            </a:br>
            <a:r>
              <a:rPr lang="fr-FR" altLang="fr-FR" sz="2400" b="1" dirty="0">
                <a:solidFill>
                  <a:srgbClr val="CC7832"/>
                </a:solidFill>
                <a:latin typeface="Fira Code"/>
              </a:rPr>
              <a:t>case class </a:t>
            </a:r>
            <a:r>
              <a:rPr lang="fr-FR" altLang="fr-FR" sz="2400" dirty="0" err="1">
                <a:solidFill>
                  <a:srgbClr val="A9B7C6"/>
                </a:solidFill>
                <a:latin typeface="Fira Code"/>
              </a:rPr>
              <a:t>JeSuisUneCaseClass</a:t>
            </a:r>
            <a:r>
              <a:rPr lang="fr-FR" altLang="fr-FR" sz="2400" dirty="0">
                <a:solidFill>
                  <a:srgbClr val="A9B7C6"/>
                </a:solidFill>
                <a:latin typeface="Fira Code"/>
              </a:rPr>
              <a:t>(</a:t>
            </a:r>
            <a:r>
              <a:rPr lang="fr-FR" altLang="fr-FR" sz="2400" dirty="0" err="1">
                <a:solidFill>
                  <a:srgbClr val="A9B7C6"/>
                </a:solidFill>
                <a:latin typeface="Fira Code"/>
              </a:rPr>
              <a:t>unParametre</a:t>
            </a:r>
            <a:r>
              <a:rPr lang="fr-FR" altLang="fr-FR" sz="2400" dirty="0">
                <a:solidFill>
                  <a:srgbClr val="A9B7C6"/>
                </a:solidFill>
                <a:latin typeface="Fira Code"/>
              </a:rPr>
              <a:t>: </a:t>
            </a:r>
            <a:r>
              <a:rPr lang="fr-FR" altLang="fr-FR" sz="2400" dirty="0">
                <a:solidFill>
                  <a:srgbClr val="4E807D"/>
                </a:solidFill>
                <a:latin typeface="Fira Code"/>
              </a:rPr>
              <a:t>String</a:t>
            </a:r>
            <a:r>
              <a:rPr lang="fr-FR" altLang="fr-FR" sz="2400" dirty="0">
                <a:solidFill>
                  <a:srgbClr val="A9B7C6"/>
                </a:solidFill>
                <a:latin typeface="Fira Code"/>
              </a:rPr>
              <a:t>)</a:t>
            </a:r>
            <a:br>
              <a:rPr lang="fr-FR" altLang="fr-FR" sz="2400" dirty="0">
                <a:solidFill>
                  <a:srgbClr val="A9B7C6"/>
                </a:solidFill>
                <a:latin typeface="Fira Code"/>
              </a:rPr>
            </a:br>
            <a:r>
              <a:rPr lang="fr-FR" altLang="fr-FR" sz="2400" b="1" dirty="0">
                <a:solidFill>
                  <a:srgbClr val="CC7832"/>
                </a:solidFill>
                <a:latin typeface="Fira Code"/>
              </a:rPr>
              <a:t>case </a:t>
            </a:r>
            <a:r>
              <a:rPr lang="fr-FR" altLang="fr-FR" sz="2400" b="1" dirty="0" err="1">
                <a:solidFill>
                  <a:srgbClr val="CC7832"/>
                </a:solidFill>
                <a:latin typeface="Fira Code"/>
              </a:rPr>
              <a:t>object</a:t>
            </a:r>
            <a:r>
              <a:rPr lang="fr-FR" altLang="fr-FR" sz="2400" b="1" dirty="0">
                <a:solidFill>
                  <a:srgbClr val="CC7832"/>
                </a:solidFill>
                <a:latin typeface="Fira Code"/>
              </a:rPr>
              <a:t> </a:t>
            </a:r>
            <a:r>
              <a:rPr lang="fr-FR" altLang="fr-FR" sz="2400" dirty="0" err="1">
                <a:solidFill>
                  <a:srgbClr val="A9B7C6"/>
                </a:solidFill>
                <a:latin typeface="Fira Code"/>
              </a:rPr>
              <a:t>JeSuisUnCaseObject</a:t>
            </a:r>
            <a:endParaRPr lang="fr-FR" altLang="fr-FR" sz="2400" dirty="0">
              <a:solidFill>
                <a:srgbClr val="A9B7C6"/>
              </a:solidFill>
              <a:latin typeface="Fira Code"/>
            </a:endParaRPr>
          </a:p>
          <a:p>
            <a:pPr marL="0" lvl="0" indent="0" eaLnBrk="0" fontAlgn="base" hangingPunct="0">
              <a:spcBef>
                <a:spcPct val="0"/>
              </a:spcBef>
              <a:spcAft>
                <a:spcPct val="0"/>
              </a:spcAft>
              <a:buClrTx/>
              <a:buSzTx/>
              <a:buNone/>
            </a:pPr>
            <a:endParaRPr kumimoji="0" lang="fr-FR" altLang="fr-FR" sz="2400" b="1" i="0" u="none" strike="noStrike" cap="none" normalizeH="0" baseline="0" dirty="0">
              <a:ln>
                <a:noFill/>
              </a:ln>
              <a:solidFill>
                <a:srgbClr val="A9B7C6"/>
              </a:solidFill>
              <a:effectLst/>
              <a:latin typeface="Fira Code"/>
            </a:endParaRPr>
          </a:p>
          <a:p>
            <a:pPr marL="0" lvl="0" indent="0" eaLnBrk="0" fontAlgn="base" hangingPunct="0">
              <a:spcBef>
                <a:spcPct val="0"/>
              </a:spcBef>
              <a:spcAft>
                <a:spcPct val="0"/>
              </a:spcAft>
              <a:buClrTx/>
              <a:buSzTx/>
              <a:buNone/>
            </a:pPr>
            <a:r>
              <a:rPr kumimoji="0" lang="fr-FR" altLang="fr-FR" sz="2400" b="1" i="0" u="none" strike="noStrike" cap="none" normalizeH="0" baseline="0" dirty="0">
                <a:ln>
                  <a:noFill/>
                </a:ln>
                <a:solidFill>
                  <a:srgbClr val="CC7832"/>
                </a:solidFill>
                <a:effectLst/>
                <a:latin typeface="Fira Code"/>
              </a:rPr>
              <a:t>val </a:t>
            </a:r>
            <a:r>
              <a:rPr kumimoji="0" lang="fr-FR" altLang="fr-FR" sz="2400" b="0" i="0" u="none" strike="noStrike" cap="none" normalizeH="0" baseline="0" dirty="0" err="1">
                <a:ln>
                  <a:noFill/>
                </a:ln>
                <a:solidFill>
                  <a:srgbClr val="A9B7C6"/>
                </a:solidFill>
                <a:effectLst/>
                <a:latin typeface="Fira Code"/>
              </a:rPr>
              <a:t>stuff</a:t>
            </a:r>
            <a:r>
              <a:rPr kumimoji="0" lang="fr-FR" altLang="fr-FR" sz="2400" b="0" i="0" u="none" strike="noStrike" cap="none" normalizeH="0" baseline="0" dirty="0">
                <a:ln>
                  <a:noFill/>
                </a:ln>
                <a:solidFill>
                  <a:srgbClr val="A9B7C6"/>
                </a:solidFill>
                <a:effectLst/>
                <a:latin typeface="Fira Code"/>
              </a:rPr>
              <a:t>: </a:t>
            </a:r>
            <a:r>
              <a:rPr kumimoji="0" lang="fr-FR" altLang="fr-FR" sz="2400" b="0" i="0" u="none" strike="noStrike" cap="none" normalizeH="0" baseline="0" dirty="0" err="1">
                <a:ln>
                  <a:noFill/>
                </a:ln>
                <a:solidFill>
                  <a:srgbClr val="CC7832"/>
                </a:solidFill>
                <a:effectLst/>
                <a:latin typeface="Fira Code"/>
              </a:rPr>
              <a:t>Any</a:t>
            </a:r>
            <a:br>
              <a:rPr kumimoji="0" lang="fr-FR" altLang="fr-FR" sz="2400" b="0" i="0" u="none" strike="noStrike" cap="none" normalizeH="0" baseline="0" dirty="0">
                <a:ln>
                  <a:noFill/>
                </a:ln>
                <a:solidFill>
                  <a:srgbClr val="CC7832"/>
                </a:solidFill>
                <a:effectLst/>
                <a:latin typeface="Fira Code"/>
              </a:rPr>
            </a:br>
            <a:r>
              <a:rPr kumimoji="0" lang="fr-FR" altLang="fr-FR" sz="2400" b="0" i="0" u="none" strike="noStrike" cap="none" normalizeH="0" baseline="0" dirty="0" err="1">
                <a:ln>
                  <a:noFill/>
                </a:ln>
                <a:solidFill>
                  <a:srgbClr val="A9B7C6"/>
                </a:solidFill>
                <a:effectLst/>
                <a:latin typeface="Fira Code"/>
              </a:rPr>
              <a:t>stuff</a:t>
            </a:r>
            <a:r>
              <a:rPr kumimoji="0" lang="fr-FR" altLang="fr-FR" sz="2400" b="0" i="0" u="none" strike="noStrike" cap="none" normalizeH="0" baseline="0" dirty="0">
                <a:ln>
                  <a:noFill/>
                </a:ln>
                <a:solidFill>
                  <a:srgbClr val="A9B7C6"/>
                </a:solidFill>
                <a:effectLst/>
                <a:latin typeface="Fira Code"/>
              </a:rPr>
              <a:t> </a:t>
            </a:r>
            <a:r>
              <a:rPr kumimoji="0" lang="fr-FR" altLang="fr-FR" sz="2400" b="1" i="0" u="none" strike="noStrike" cap="none" normalizeH="0" baseline="0" dirty="0">
                <a:ln>
                  <a:noFill/>
                </a:ln>
                <a:solidFill>
                  <a:srgbClr val="CC7832"/>
                </a:solidFill>
                <a:effectLst/>
                <a:latin typeface="Fira Code"/>
              </a:rPr>
              <a:t>match </a:t>
            </a:r>
            <a:r>
              <a:rPr kumimoji="0" lang="fr-FR" altLang="fr-FR" sz="2400" b="0" i="0" u="none" strike="noStrike" cap="none" normalizeH="0" baseline="0" dirty="0">
                <a:ln>
                  <a:noFill/>
                </a:ln>
                <a:solidFill>
                  <a:srgbClr val="A9B7C6"/>
                </a:solidFill>
                <a:effectLst/>
                <a:latin typeface="Fira Code"/>
              </a:rPr>
              <a:t>{</a:t>
            </a:r>
            <a:br>
              <a:rPr kumimoji="0" lang="fr-FR" altLang="fr-FR" sz="2400" b="0" i="0" u="none" strike="noStrike" cap="none" normalizeH="0" baseline="0" dirty="0">
                <a:ln>
                  <a:noFill/>
                </a:ln>
                <a:solidFill>
                  <a:srgbClr val="A9B7C6"/>
                </a:solidFill>
                <a:effectLst/>
                <a:latin typeface="Fira Code"/>
              </a:rPr>
            </a:br>
            <a:r>
              <a:rPr kumimoji="0" lang="fr-FR" altLang="fr-FR" sz="2400" b="0" i="0" u="none" strike="noStrike" cap="none" normalizeH="0" baseline="0" dirty="0">
                <a:ln>
                  <a:noFill/>
                </a:ln>
                <a:solidFill>
                  <a:srgbClr val="A9B7C6"/>
                </a:solidFill>
                <a:effectLst/>
                <a:latin typeface="Fira Code"/>
              </a:rPr>
              <a:t>  </a:t>
            </a:r>
            <a:r>
              <a:rPr kumimoji="0" lang="fr-FR" altLang="fr-FR" sz="2400" b="1" i="0" u="none" strike="noStrike" cap="none" normalizeH="0" baseline="0" dirty="0">
                <a:ln>
                  <a:noFill/>
                </a:ln>
                <a:solidFill>
                  <a:srgbClr val="CC7832"/>
                </a:solidFill>
                <a:effectLst/>
                <a:latin typeface="Fira Code"/>
              </a:rPr>
              <a:t>case </a:t>
            </a:r>
            <a:r>
              <a:rPr kumimoji="0" lang="fr-FR" altLang="fr-FR" sz="2400" b="0" i="0" u="none" strike="noStrike" cap="none" normalizeH="0" baseline="0" dirty="0" err="1">
                <a:ln>
                  <a:noFill/>
                </a:ln>
                <a:solidFill>
                  <a:srgbClr val="A9B7C6"/>
                </a:solidFill>
                <a:effectLst/>
                <a:latin typeface="Fira Code"/>
              </a:rPr>
              <a:t>JeSuisUnCaseObject</a:t>
            </a:r>
            <a:r>
              <a:rPr kumimoji="0" lang="fr-FR" altLang="fr-FR" sz="2400" b="0" i="0" u="none" strike="noStrike" cap="none" normalizeH="0" baseline="0" dirty="0">
                <a:ln>
                  <a:noFill/>
                </a:ln>
                <a:solidFill>
                  <a:srgbClr val="A9B7C6"/>
                </a:solidFill>
                <a:effectLst/>
                <a:latin typeface="Fira Code"/>
              </a:rPr>
              <a:t> =&gt; </a:t>
            </a:r>
            <a:r>
              <a:rPr kumimoji="0" lang="fr-FR" altLang="fr-FR" sz="2400" b="0" i="1" u="none" strike="noStrike" cap="none" normalizeH="0" baseline="0" dirty="0" err="1">
                <a:ln>
                  <a:noFill/>
                </a:ln>
                <a:solidFill>
                  <a:srgbClr val="A9B7C6"/>
                </a:solidFill>
                <a:effectLst/>
                <a:latin typeface="Fira Code"/>
              </a:rPr>
              <a:t>println</a:t>
            </a:r>
            <a:r>
              <a:rPr kumimoji="0" lang="fr-FR" altLang="fr-FR" sz="2400" b="0" i="0" u="none" strike="noStrike" cap="none" normalizeH="0" baseline="0" dirty="0">
                <a:ln>
                  <a:noFill/>
                </a:ln>
                <a:solidFill>
                  <a:srgbClr val="A9B7C6"/>
                </a:solidFill>
                <a:effectLst/>
                <a:latin typeface="Fira Code"/>
              </a:rPr>
              <a:t>(</a:t>
            </a:r>
            <a:r>
              <a:rPr kumimoji="0" lang="fr-FR" altLang="fr-FR" sz="2400" b="0" i="0" u="none" strike="noStrike" cap="none" normalizeH="0" baseline="0" dirty="0">
                <a:ln>
                  <a:noFill/>
                </a:ln>
                <a:solidFill>
                  <a:srgbClr val="6A8759"/>
                </a:solidFill>
                <a:effectLst/>
                <a:latin typeface="Fira Code"/>
              </a:rPr>
              <a:t>"ok"</a:t>
            </a:r>
            <a:r>
              <a:rPr kumimoji="0" lang="fr-FR" altLang="fr-FR" sz="2400" b="0" i="0" u="none" strike="noStrike" cap="none" normalizeH="0" baseline="0" dirty="0">
                <a:ln>
                  <a:noFill/>
                </a:ln>
                <a:solidFill>
                  <a:srgbClr val="A9B7C6"/>
                </a:solidFill>
                <a:effectLst/>
                <a:latin typeface="Fira Code"/>
              </a:rPr>
              <a:t>)</a:t>
            </a:r>
            <a:br>
              <a:rPr kumimoji="0" lang="fr-FR" altLang="fr-FR" sz="2400" b="0" i="0" u="none" strike="noStrike" cap="none" normalizeH="0" baseline="0" dirty="0">
                <a:ln>
                  <a:noFill/>
                </a:ln>
                <a:solidFill>
                  <a:srgbClr val="A9B7C6"/>
                </a:solidFill>
                <a:effectLst/>
                <a:latin typeface="Fira Code"/>
              </a:rPr>
            </a:br>
            <a:r>
              <a:rPr kumimoji="0" lang="fr-FR" altLang="fr-FR" sz="2400" b="0" i="0" u="none" strike="noStrike" cap="none" normalizeH="0" baseline="0" dirty="0">
                <a:ln>
                  <a:noFill/>
                </a:ln>
                <a:solidFill>
                  <a:srgbClr val="A9B7C6"/>
                </a:solidFill>
                <a:effectLst/>
                <a:latin typeface="Fira Code"/>
              </a:rPr>
              <a:t>  </a:t>
            </a:r>
            <a:r>
              <a:rPr kumimoji="0" lang="fr-FR" altLang="fr-FR" sz="2400" b="1" i="0" u="none" strike="noStrike" cap="none" normalizeH="0" baseline="0" dirty="0">
                <a:ln>
                  <a:noFill/>
                </a:ln>
                <a:solidFill>
                  <a:srgbClr val="CC7832"/>
                </a:solidFill>
                <a:effectLst/>
                <a:latin typeface="Fira Code"/>
              </a:rPr>
              <a:t>case </a:t>
            </a:r>
            <a:r>
              <a:rPr kumimoji="0" lang="fr-FR" altLang="fr-FR" sz="2400" b="0" i="1" u="none" strike="noStrike" cap="none" normalizeH="0" baseline="0" dirty="0" err="1">
                <a:ln>
                  <a:noFill/>
                </a:ln>
                <a:solidFill>
                  <a:srgbClr val="A9B7C6"/>
                </a:solidFill>
                <a:effectLst/>
                <a:latin typeface="Fira Code"/>
              </a:rPr>
              <a:t>JeSuisUneCaseClass</a:t>
            </a:r>
            <a:r>
              <a:rPr kumimoji="0" lang="fr-FR" altLang="fr-FR" sz="2400" b="0" i="0" u="none" strike="noStrike" cap="none" normalizeH="0" baseline="0" dirty="0">
                <a:ln>
                  <a:noFill/>
                </a:ln>
                <a:solidFill>
                  <a:srgbClr val="A9B7C6"/>
                </a:solidFill>
                <a:effectLst/>
                <a:latin typeface="Fira Code"/>
              </a:rPr>
              <a:t>(param) =&gt; </a:t>
            </a:r>
            <a:r>
              <a:rPr kumimoji="0" lang="fr-FR" altLang="fr-FR" sz="2400" b="0" i="1" u="none" strike="noStrike" cap="none" normalizeH="0" baseline="0" dirty="0" err="1">
                <a:ln>
                  <a:noFill/>
                </a:ln>
                <a:solidFill>
                  <a:srgbClr val="A9B7C6"/>
                </a:solidFill>
                <a:effectLst/>
                <a:latin typeface="Fira Code"/>
              </a:rPr>
              <a:t>println</a:t>
            </a:r>
            <a:r>
              <a:rPr kumimoji="0" lang="fr-FR" altLang="fr-FR" sz="2400" b="0" i="0" u="none" strike="noStrike" cap="none" normalizeH="0" baseline="0" dirty="0">
                <a:ln>
                  <a:noFill/>
                </a:ln>
                <a:solidFill>
                  <a:srgbClr val="A9B7C6"/>
                </a:solidFill>
                <a:effectLst/>
                <a:latin typeface="Fira Code"/>
              </a:rPr>
              <a:t>(</a:t>
            </a:r>
            <a:r>
              <a:rPr kumimoji="0" lang="fr-FR" altLang="fr-FR" sz="2400" b="0" i="0" u="none" strike="noStrike" cap="none" normalizeH="0" baseline="0" dirty="0" err="1">
                <a:ln>
                  <a:noFill/>
                </a:ln>
                <a:solidFill>
                  <a:srgbClr val="6A8759"/>
                </a:solidFill>
                <a:effectLst/>
                <a:latin typeface="Fira Code"/>
              </a:rPr>
              <a:t>s"ok</a:t>
            </a:r>
            <a:r>
              <a:rPr kumimoji="0" lang="fr-FR" altLang="fr-FR" sz="2400" b="0" i="0" u="none" strike="noStrike" cap="none" normalizeH="0" baseline="0" dirty="0">
                <a:ln>
                  <a:noFill/>
                </a:ln>
                <a:solidFill>
                  <a:srgbClr val="6A8759"/>
                </a:solidFill>
                <a:effectLst/>
                <a:latin typeface="Fira Code"/>
              </a:rPr>
              <a:t> </a:t>
            </a:r>
            <a:r>
              <a:rPr kumimoji="0" lang="fr-FR" altLang="fr-FR" sz="2400" b="1" i="0" u="none" strike="noStrike" cap="none" normalizeH="0" baseline="0" dirty="0">
                <a:ln>
                  <a:noFill/>
                </a:ln>
                <a:solidFill>
                  <a:srgbClr val="00B8BB"/>
                </a:solidFill>
                <a:effectLst/>
                <a:latin typeface="Fira Code"/>
              </a:rPr>
              <a:t>$</a:t>
            </a:r>
            <a:r>
              <a:rPr kumimoji="0" lang="fr-FR" altLang="fr-FR" sz="2400" b="0" i="0" u="none" strike="noStrike" cap="none" normalizeH="0" baseline="0" dirty="0">
                <a:ln>
                  <a:noFill/>
                </a:ln>
                <a:solidFill>
                  <a:srgbClr val="A9B7C6"/>
                </a:solidFill>
                <a:effectLst/>
                <a:latin typeface="Fira Code"/>
              </a:rPr>
              <a:t>param</a:t>
            </a:r>
            <a:r>
              <a:rPr kumimoji="0" lang="fr-FR" altLang="fr-FR" sz="2400" b="0" i="0" u="none" strike="noStrike" cap="none" normalizeH="0" baseline="0" dirty="0">
                <a:ln>
                  <a:noFill/>
                </a:ln>
                <a:solidFill>
                  <a:srgbClr val="6A8759"/>
                </a:solidFill>
                <a:effectLst/>
                <a:latin typeface="Fira Code"/>
              </a:rPr>
              <a:t>"</a:t>
            </a:r>
            <a:r>
              <a:rPr kumimoji="0" lang="fr-FR" altLang="fr-FR" sz="2400" b="0" i="0" u="none" strike="noStrike" cap="none" normalizeH="0" baseline="0" dirty="0">
                <a:ln>
                  <a:noFill/>
                </a:ln>
                <a:solidFill>
                  <a:srgbClr val="A9B7C6"/>
                </a:solidFill>
                <a:effectLst/>
                <a:latin typeface="Fira Code"/>
              </a:rPr>
              <a:t>)</a:t>
            </a:r>
            <a:br>
              <a:rPr kumimoji="0" lang="fr-FR" altLang="fr-FR" sz="2400" b="0" i="0" u="none" strike="noStrike" cap="none" normalizeH="0" baseline="0" dirty="0">
                <a:ln>
                  <a:noFill/>
                </a:ln>
                <a:solidFill>
                  <a:srgbClr val="A9B7C6"/>
                </a:solidFill>
                <a:effectLst/>
                <a:latin typeface="Fira Code"/>
              </a:rPr>
            </a:br>
            <a:r>
              <a:rPr kumimoji="0" lang="fr-FR" altLang="fr-FR" sz="2400" b="0" i="0" u="none" strike="noStrike" cap="none" normalizeH="0" baseline="0" dirty="0">
                <a:ln>
                  <a:noFill/>
                </a:ln>
                <a:solidFill>
                  <a:srgbClr val="A9B7C6"/>
                </a:solidFill>
                <a:effectLst/>
                <a:latin typeface="Fira Code"/>
              </a:rPr>
              <a:t>  </a:t>
            </a:r>
            <a:r>
              <a:rPr kumimoji="0" lang="fr-FR" altLang="fr-FR" sz="2400" b="1" i="0" u="none" strike="noStrike" cap="none" normalizeH="0" baseline="0" dirty="0">
                <a:ln>
                  <a:noFill/>
                </a:ln>
                <a:solidFill>
                  <a:srgbClr val="CC7832"/>
                </a:solidFill>
                <a:effectLst/>
                <a:latin typeface="Fira Code"/>
              </a:rPr>
              <a:t>case </a:t>
            </a:r>
            <a:r>
              <a:rPr kumimoji="0" lang="fr-FR" altLang="fr-FR" sz="2400" b="0" i="0" u="none" strike="noStrike" cap="none" normalizeH="0" baseline="0" dirty="0" err="1">
                <a:ln>
                  <a:noFill/>
                </a:ln>
                <a:solidFill>
                  <a:srgbClr val="A9B7C6"/>
                </a:solidFill>
                <a:effectLst/>
                <a:latin typeface="Fira Code"/>
              </a:rPr>
              <a:t>cestJusteUneChaine</a:t>
            </a:r>
            <a:r>
              <a:rPr kumimoji="0" lang="fr-FR" altLang="fr-FR" sz="2400" b="0" i="0" u="none" strike="noStrike" cap="none" normalizeH="0" baseline="0" dirty="0">
                <a:ln>
                  <a:noFill/>
                </a:ln>
                <a:solidFill>
                  <a:srgbClr val="A9B7C6"/>
                </a:solidFill>
                <a:effectLst/>
                <a:latin typeface="Fira Code"/>
              </a:rPr>
              <a:t>: </a:t>
            </a:r>
            <a:r>
              <a:rPr kumimoji="0" lang="fr-FR" altLang="fr-FR" sz="2400" b="0" i="0" u="none" strike="noStrike" cap="none" normalizeH="0" baseline="0" dirty="0">
                <a:ln>
                  <a:noFill/>
                </a:ln>
                <a:solidFill>
                  <a:srgbClr val="4E807D"/>
                </a:solidFill>
                <a:effectLst/>
                <a:latin typeface="Fira Code"/>
              </a:rPr>
              <a:t>String </a:t>
            </a:r>
            <a:r>
              <a:rPr kumimoji="0" lang="fr-FR" altLang="fr-FR" sz="2400" b="0" i="0" u="none" strike="noStrike" cap="none" normalizeH="0" baseline="0" dirty="0">
                <a:ln>
                  <a:noFill/>
                </a:ln>
                <a:solidFill>
                  <a:srgbClr val="A9B7C6"/>
                </a:solidFill>
                <a:effectLst/>
                <a:latin typeface="Fira Code"/>
              </a:rPr>
              <a:t>=&gt; </a:t>
            </a:r>
            <a:r>
              <a:rPr kumimoji="0" lang="fr-FR" altLang="fr-FR" sz="2400" b="0" i="1" u="none" strike="noStrike" cap="none" normalizeH="0" baseline="0" dirty="0" err="1">
                <a:ln>
                  <a:noFill/>
                </a:ln>
                <a:solidFill>
                  <a:srgbClr val="A9B7C6"/>
                </a:solidFill>
                <a:effectLst/>
                <a:latin typeface="Fira Code"/>
              </a:rPr>
              <a:t>println</a:t>
            </a:r>
            <a:r>
              <a:rPr kumimoji="0" lang="fr-FR" altLang="fr-FR" sz="2400" b="0" i="0" u="none" strike="noStrike" cap="none" normalizeH="0" baseline="0" dirty="0">
                <a:ln>
                  <a:noFill/>
                </a:ln>
                <a:solidFill>
                  <a:srgbClr val="A9B7C6"/>
                </a:solidFill>
                <a:effectLst/>
                <a:latin typeface="Fira Code"/>
              </a:rPr>
              <a:t>(</a:t>
            </a:r>
            <a:r>
              <a:rPr kumimoji="0" lang="fr-FR" altLang="fr-FR" sz="2400" b="0" i="0" u="none" strike="noStrike" cap="none" normalizeH="0" baseline="0" dirty="0" err="1">
                <a:ln>
                  <a:noFill/>
                </a:ln>
                <a:solidFill>
                  <a:srgbClr val="6A8759"/>
                </a:solidFill>
                <a:effectLst/>
                <a:latin typeface="Fira Code"/>
              </a:rPr>
              <a:t>s"en</a:t>
            </a:r>
            <a:r>
              <a:rPr kumimoji="0" lang="fr-FR" altLang="fr-FR" sz="2400" b="0" i="0" u="none" strike="noStrike" cap="none" normalizeH="0" baseline="0" dirty="0">
                <a:ln>
                  <a:noFill/>
                </a:ln>
                <a:solidFill>
                  <a:srgbClr val="6A8759"/>
                </a:solidFill>
                <a:effectLst/>
                <a:latin typeface="Fira Code"/>
              </a:rPr>
              <a:t> fait c'est juste : </a:t>
            </a:r>
            <a:r>
              <a:rPr kumimoji="0" lang="fr-FR" altLang="fr-FR" sz="2400" b="1" i="0" u="none" strike="noStrike" cap="none" normalizeH="0" baseline="0" dirty="0">
                <a:ln>
                  <a:noFill/>
                </a:ln>
                <a:solidFill>
                  <a:srgbClr val="00B8BB"/>
                </a:solidFill>
                <a:effectLst/>
                <a:latin typeface="Fira Code"/>
              </a:rPr>
              <a:t>$</a:t>
            </a:r>
            <a:r>
              <a:rPr kumimoji="0" lang="fr-FR" altLang="fr-FR" sz="2400" b="0" i="0" u="none" strike="noStrike" cap="none" normalizeH="0" baseline="0" dirty="0" err="1">
                <a:ln>
                  <a:noFill/>
                </a:ln>
                <a:solidFill>
                  <a:srgbClr val="A9B7C6"/>
                </a:solidFill>
                <a:effectLst/>
                <a:latin typeface="Fira Code"/>
              </a:rPr>
              <a:t>cestJusteUneChaine</a:t>
            </a:r>
            <a:r>
              <a:rPr kumimoji="0" lang="fr-FR" altLang="fr-FR" sz="2400" b="0" i="0" u="none" strike="noStrike" cap="none" normalizeH="0" baseline="0" dirty="0">
                <a:ln>
                  <a:noFill/>
                </a:ln>
                <a:solidFill>
                  <a:srgbClr val="6A8759"/>
                </a:solidFill>
                <a:effectLst/>
                <a:latin typeface="Fira Code"/>
              </a:rPr>
              <a:t>"</a:t>
            </a:r>
            <a:r>
              <a:rPr kumimoji="0" lang="fr-FR" altLang="fr-FR" sz="2400" b="0" i="0" u="none" strike="noStrike" cap="none" normalizeH="0" baseline="0" dirty="0">
                <a:ln>
                  <a:noFill/>
                </a:ln>
                <a:solidFill>
                  <a:srgbClr val="A9B7C6"/>
                </a:solidFill>
                <a:effectLst/>
                <a:latin typeface="Fira Code"/>
              </a:rPr>
              <a:t>)</a:t>
            </a:r>
            <a:br>
              <a:rPr kumimoji="0" lang="fr-FR" altLang="fr-FR" sz="2400" b="0" i="0" u="none" strike="noStrike" cap="none" normalizeH="0" baseline="0" dirty="0">
                <a:ln>
                  <a:noFill/>
                </a:ln>
                <a:solidFill>
                  <a:srgbClr val="A9B7C6"/>
                </a:solidFill>
                <a:effectLst/>
                <a:latin typeface="Fira Code"/>
              </a:rPr>
            </a:br>
            <a:r>
              <a:rPr kumimoji="0" lang="fr-FR" altLang="fr-FR" sz="2400" b="0" i="0" u="none" strike="noStrike" cap="none" normalizeH="0" baseline="0" dirty="0">
                <a:ln>
                  <a:noFill/>
                </a:ln>
                <a:solidFill>
                  <a:srgbClr val="A9B7C6"/>
                </a:solidFill>
                <a:effectLst/>
                <a:latin typeface="Fira Code"/>
              </a:rPr>
              <a:t>  </a:t>
            </a:r>
            <a:r>
              <a:rPr kumimoji="0" lang="fr-FR" altLang="fr-FR" sz="2400" b="1" i="0" u="none" strike="noStrike" cap="none" normalizeH="0" baseline="0" dirty="0">
                <a:ln>
                  <a:noFill/>
                </a:ln>
                <a:solidFill>
                  <a:srgbClr val="CC7832"/>
                </a:solidFill>
                <a:effectLst/>
                <a:latin typeface="Fira Code"/>
              </a:rPr>
              <a:t>case </a:t>
            </a:r>
            <a:r>
              <a:rPr kumimoji="0" lang="fr-FR" altLang="fr-FR" sz="2400" b="0" i="0" u="none" strike="noStrike" cap="none" normalizeH="0" baseline="0" dirty="0">
                <a:ln>
                  <a:noFill/>
                </a:ln>
                <a:solidFill>
                  <a:srgbClr val="A9B7C6"/>
                </a:solidFill>
                <a:effectLst/>
                <a:latin typeface="Fira Code"/>
              </a:rPr>
              <a:t>_: </a:t>
            </a:r>
            <a:r>
              <a:rPr kumimoji="0" lang="fr-FR" altLang="fr-FR" sz="2400" b="0" i="0" u="none" strike="noStrike" cap="none" normalizeH="0" baseline="0" dirty="0">
                <a:ln>
                  <a:noFill/>
                </a:ln>
                <a:solidFill>
                  <a:srgbClr val="CC7832"/>
                </a:solidFill>
                <a:effectLst/>
                <a:latin typeface="Fira Code"/>
              </a:rPr>
              <a:t>Int </a:t>
            </a:r>
            <a:r>
              <a:rPr kumimoji="0" lang="fr-FR" altLang="fr-FR" sz="2400" b="0" i="0" u="none" strike="noStrike" cap="none" normalizeH="0" baseline="0" dirty="0">
                <a:ln>
                  <a:noFill/>
                </a:ln>
                <a:solidFill>
                  <a:srgbClr val="A9B7C6"/>
                </a:solidFill>
                <a:effectLst/>
                <a:latin typeface="Fira Code"/>
              </a:rPr>
              <a:t>=&gt; </a:t>
            </a:r>
            <a:r>
              <a:rPr kumimoji="0" lang="fr-FR" altLang="fr-FR" sz="2400" b="0" i="1" u="none" strike="noStrike" cap="none" normalizeH="0" baseline="0" dirty="0" err="1">
                <a:ln>
                  <a:noFill/>
                </a:ln>
                <a:solidFill>
                  <a:srgbClr val="A9B7C6"/>
                </a:solidFill>
                <a:effectLst/>
                <a:latin typeface="Fira Code"/>
              </a:rPr>
              <a:t>println</a:t>
            </a:r>
            <a:r>
              <a:rPr kumimoji="0" lang="fr-FR" altLang="fr-FR" sz="2400" b="0" i="0" u="none" strike="noStrike" cap="none" normalizeH="0" baseline="0" dirty="0">
                <a:ln>
                  <a:noFill/>
                </a:ln>
                <a:solidFill>
                  <a:srgbClr val="A9B7C6"/>
                </a:solidFill>
                <a:effectLst/>
                <a:latin typeface="Fira Code"/>
              </a:rPr>
              <a:t>(</a:t>
            </a:r>
            <a:r>
              <a:rPr kumimoji="0" lang="fr-FR" altLang="fr-FR" sz="2400" b="0" i="0" u="none" strike="noStrike" cap="none" normalizeH="0" baseline="0" dirty="0">
                <a:ln>
                  <a:noFill/>
                </a:ln>
                <a:solidFill>
                  <a:srgbClr val="6A8759"/>
                </a:solidFill>
                <a:effectLst/>
                <a:latin typeface="Fira Code"/>
              </a:rPr>
              <a:t>"c'est le numéro </a:t>
            </a:r>
            <a:r>
              <a:rPr kumimoji="0" lang="fr-FR" altLang="fr-FR" sz="2400" b="0" i="0" u="none" strike="noStrike" cap="none" normalizeH="0" baseline="0" dirty="0" err="1">
                <a:ln>
                  <a:noFill/>
                </a:ln>
                <a:solidFill>
                  <a:srgbClr val="6A8759"/>
                </a:solidFill>
                <a:effectLst/>
                <a:latin typeface="Fira Code"/>
              </a:rPr>
              <a:t>gagnat</a:t>
            </a:r>
            <a:r>
              <a:rPr kumimoji="0" lang="fr-FR" altLang="fr-FR" sz="2400" b="0" i="0" u="none" strike="noStrike" cap="none" normalizeH="0" baseline="0" dirty="0">
                <a:ln>
                  <a:noFill/>
                </a:ln>
                <a:solidFill>
                  <a:srgbClr val="6A8759"/>
                </a:solidFill>
                <a:effectLst/>
                <a:latin typeface="Fira Code"/>
              </a:rPr>
              <a:t> du loto"</a:t>
            </a:r>
            <a:r>
              <a:rPr kumimoji="0" lang="fr-FR" altLang="fr-FR" sz="2400" b="0" i="0" u="none" strike="noStrike" cap="none" normalizeH="0" baseline="0" dirty="0">
                <a:ln>
                  <a:noFill/>
                </a:ln>
                <a:solidFill>
                  <a:srgbClr val="A9B7C6"/>
                </a:solidFill>
                <a:effectLst/>
                <a:latin typeface="Fira Code"/>
              </a:rPr>
              <a:t>)</a:t>
            </a:r>
            <a:br>
              <a:rPr kumimoji="0" lang="fr-FR" altLang="fr-FR" sz="2400" b="0" i="0" u="none" strike="noStrike" cap="none" normalizeH="0" baseline="0" dirty="0">
                <a:ln>
                  <a:noFill/>
                </a:ln>
                <a:solidFill>
                  <a:srgbClr val="A9B7C6"/>
                </a:solidFill>
                <a:effectLst/>
                <a:latin typeface="Fira Code"/>
              </a:rPr>
            </a:br>
            <a:r>
              <a:rPr kumimoji="0" lang="fr-FR" altLang="fr-FR" sz="2400" b="0" i="0" u="none" strike="noStrike" cap="none" normalizeH="0" baseline="0" dirty="0">
                <a:ln>
                  <a:noFill/>
                </a:ln>
                <a:solidFill>
                  <a:srgbClr val="A9B7C6"/>
                </a:solidFill>
                <a:effectLst/>
                <a:latin typeface="Fira Code"/>
              </a:rPr>
              <a:t>  </a:t>
            </a:r>
            <a:r>
              <a:rPr kumimoji="0" lang="fr-FR" altLang="fr-FR" sz="2400" b="1" i="0" u="none" strike="noStrike" cap="none" normalizeH="0" baseline="0" dirty="0">
                <a:ln>
                  <a:noFill/>
                </a:ln>
                <a:solidFill>
                  <a:srgbClr val="CC7832"/>
                </a:solidFill>
                <a:effectLst/>
                <a:latin typeface="Fira Code"/>
              </a:rPr>
              <a:t>case </a:t>
            </a:r>
            <a:r>
              <a:rPr kumimoji="0" lang="fr-FR" altLang="fr-FR" sz="2400" b="0" i="0" u="none" strike="noStrike" cap="none" normalizeH="0" baseline="0" dirty="0">
                <a:ln>
                  <a:noFill/>
                </a:ln>
                <a:solidFill>
                  <a:srgbClr val="A9B7C6"/>
                </a:solidFill>
                <a:effectLst/>
                <a:latin typeface="Fira Code"/>
              </a:rPr>
              <a:t>_ =&gt; </a:t>
            </a:r>
            <a:r>
              <a:rPr kumimoji="0" lang="fr-FR" altLang="fr-FR" sz="2400" b="0" i="1" u="none" strike="noStrike" cap="none" normalizeH="0" baseline="0" dirty="0" err="1">
                <a:ln>
                  <a:noFill/>
                </a:ln>
                <a:solidFill>
                  <a:srgbClr val="A9B7C6"/>
                </a:solidFill>
                <a:effectLst/>
                <a:latin typeface="Fira Code"/>
              </a:rPr>
              <a:t>println</a:t>
            </a:r>
            <a:r>
              <a:rPr kumimoji="0" lang="fr-FR" altLang="fr-FR" sz="2400" b="0" i="0" u="none" strike="noStrike" cap="none" normalizeH="0" baseline="0" dirty="0">
                <a:ln>
                  <a:noFill/>
                </a:ln>
                <a:solidFill>
                  <a:srgbClr val="A9B7C6"/>
                </a:solidFill>
                <a:effectLst/>
                <a:latin typeface="Fira Code"/>
              </a:rPr>
              <a:t>(</a:t>
            </a:r>
            <a:r>
              <a:rPr kumimoji="0" lang="fr-FR" altLang="fr-FR" sz="2400" b="0" i="0" u="none" strike="noStrike" cap="none" normalizeH="0" baseline="0" dirty="0">
                <a:ln>
                  <a:noFill/>
                </a:ln>
                <a:solidFill>
                  <a:srgbClr val="6A8759"/>
                </a:solidFill>
                <a:effectLst/>
                <a:latin typeface="Fira Code"/>
              </a:rPr>
              <a:t>"tout le reste"</a:t>
            </a:r>
            <a:r>
              <a:rPr kumimoji="0" lang="fr-FR" altLang="fr-FR" sz="2400" b="0" i="0" u="none" strike="noStrike" cap="none" normalizeH="0" baseline="0" dirty="0">
                <a:ln>
                  <a:noFill/>
                </a:ln>
                <a:solidFill>
                  <a:srgbClr val="A9B7C6"/>
                </a:solidFill>
                <a:effectLst/>
                <a:latin typeface="Fira Code"/>
              </a:rPr>
              <a:t>)</a:t>
            </a:r>
            <a:br>
              <a:rPr kumimoji="0" lang="fr-FR" altLang="fr-FR" sz="2400" b="0" i="0" u="none" strike="noStrike" cap="none" normalizeH="0" baseline="0" dirty="0">
                <a:ln>
                  <a:noFill/>
                </a:ln>
                <a:solidFill>
                  <a:srgbClr val="A9B7C6"/>
                </a:solidFill>
                <a:effectLst/>
                <a:latin typeface="Fira Code"/>
              </a:rPr>
            </a:br>
            <a:r>
              <a:rPr kumimoji="0" lang="fr-FR" altLang="fr-FR" sz="2400" b="0" i="0" u="none" strike="noStrike" cap="none" normalizeH="0" baseline="0" dirty="0">
                <a:ln>
                  <a:noFill/>
                </a:ln>
                <a:solidFill>
                  <a:srgbClr val="A9B7C6"/>
                </a:solidFill>
                <a:effectLst/>
                <a:latin typeface="Fira Code"/>
              </a:rPr>
              <a:t>}</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0713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Exercice de pratique – Scala (Exercice 01) </a:t>
            </a:r>
            <a:endParaRPr/>
          </a:p>
        </p:txBody>
      </p:sp>
      <p:pic>
        <p:nvPicPr>
          <p:cNvPr id="196" name="Google Shape;196;p27"/>
          <p:cNvPicPr preferRelativeResize="0">
            <a:picLocks noGrp="1"/>
          </p:cNvPicPr>
          <p:nvPr>
            <p:ph type="body" idx="1"/>
          </p:nvPr>
        </p:nvPicPr>
        <p:blipFill rotWithShape="1">
          <a:blip r:embed="rId3">
            <a:alphaModFix/>
          </a:blip>
          <a:srcRect/>
          <a:stretch/>
        </p:blipFill>
        <p:spPr>
          <a:xfrm>
            <a:off x="2627585" y="1653445"/>
            <a:ext cx="6392073" cy="4326941"/>
          </a:xfrm>
          <a:prstGeom prst="rect">
            <a:avLst/>
          </a:prstGeom>
          <a:noFill/>
          <a:ln>
            <a:noFill/>
          </a:ln>
        </p:spPr>
      </p:pic>
      <p:sp>
        <p:nvSpPr>
          <p:cNvPr id="2" name="ZoneTexte 1">
            <a:extLst>
              <a:ext uri="{FF2B5EF4-FFF2-40B4-BE49-F238E27FC236}">
                <a16:creationId xmlns:a16="http://schemas.microsoft.com/office/drawing/2014/main" id="{A9915F31-CB7C-4360-8503-7C6914AED44A}"/>
              </a:ext>
            </a:extLst>
          </p:cNvPr>
          <p:cNvSpPr txBox="1"/>
          <p:nvPr/>
        </p:nvSpPr>
        <p:spPr>
          <a:xfrm>
            <a:off x="1968759" y="6410131"/>
            <a:ext cx="7688425" cy="307777"/>
          </a:xfrm>
          <a:prstGeom prst="rect">
            <a:avLst/>
          </a:prstGeom>
          <a:noFill/>
        </p:spPr>
        <p:txBody>
          <a:bodyPr wrap="square" rtlCol="0">
            <a:spAutoFit/>
          </a:bodyPr>
          <a:lstStyle/>
          <a:p>
            <a:r>
              <a:rPr lang="fr-FR" dirty="0" err="1"/>
              <a:t>CheatSheet</a:t>
            </a:r>
            <a:r>
              <a:rPr lang="fr-FR" dirty="0"/>
              <a:t> : https://docs.scala-lang.org/cheatsheets/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Akka : Implémentation de l’Actor Model</a:t>
            </a:r>
            <a:endParaRPr/>
          </a:p>
        </p:txBody>
      </p:sp>
      <p:sp>
        <p:nvSpPr>
          <p:cNvPr id="203" name="Google Shape;203;p28"/>
          <p:cNvSpPr txBox="1">
            <a:spLocks noGrp="1"/>
          </p:cNvSpPr>
          <p:nvPr>
            <p:ph type="body" idx="1"/>
          </p:nvPr>
        </p:nvSpPr>
        <p:spPr>
          <a:xfrm>
            <a:off x="609600" y="1654857"/>
            <a:ext cx="10972800" cy="42100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fr-FR" sz="2800" b="0" i="0" u="none" strike="noStrike" cap="none" dirty="0">
                <a:solidFill>
                  <a:schemeClr val="dk1"/>
                </a:solidFill>
                <a:latin typeface="Calibri"/>
                <a:ea typeface="Calibri"/>
                <a:cs typeface="Calibri"/>
                <a:sym typeface="Calibri"/>
              </a:rPr>
              <a:t>Implémentation en Scala et Java du modèle acteur dans la JVM</a:t>
            </a:r>
            <a:endParaRPr sz="2800" dirty="0"/>
          </a:p>
          <a:p>
            <a:pPr marL="342900" marR="0" lvl="0" indent="-342900" algn="l" rtl="0">
              <a:spcBef>
                <a:spcPts val="640"/>
              </a:spcBef>
              <a:spcAft>
                <a:spcPts val="0"/>
              </a:spcAft>
              <a:buClr>
                <a:schemeClr val="dk1"/>
              </a:buClr>
              <a:buSzPts val="3200"/>
              <a:buFont typeface="Arial"/>
              <a:buChar char="•"/>
            </a:pPr>
            <a:r>
              <a:rPr lang="fr-FR" sz="2800" b="0" i="0" u="none" strike="noStrike" cap="none" dirty="0">
                <a:solidFill>
                  <a:schemeClr val="dk1"/>
                </a:solidFill>
                <a:latin typeface="Calibri"/>
                <a:ea typeface="Calibri"/>
                <a:cs typeface="Calibri"/>
                <a:sym typeface="Calibri"/>
              </a:rPr>
              <a:t>Dans Akka, tout est acteur</a:t>
            </a:r>
          </a:p>
          <a:p>
            <a:pPr marL="342900" marR="0" lvl="0" indent="-342900" algn="l" rtl="0">
              <a:spcBef>
                <a:spcPts val="640"/>
              </a:spcBef>
              <a:spcAft>
                <a:spcPts val="0"/>
              </a:spcAft>
              <a:buClr>
                <a:schemeClr val="dk1"/>
              </a:buClr>
              <a:buSzPts val="3200"/>
              <a:buFont typeface="Arial"/>
              <a:buChar char="•"/>
            </a:pPr>
            <a:r>
              <a:rPr lang="fr-FR" sz="2800" dirty="0"/>
              <a:t>Création d’acteur : En étendant la class « Actor »</a:t>
            </a:r>
            <a:endParaRPr sz="2800" dirty="0"/>
          </a:p>
          <a:p>
            <a:pPr marL="342900" marR="0" lvl="0" indent="-342900" algn="l" rtl="0">
              <a:spcBef>
                <a:spcPts val="640"/>
              </a:spcBef>
              <a:spcAft>
                <a:spcPts val="0"/>
              </a:spcAft>
              <a:buClr>
                <a:schemeClr val="dk1"/>
              </a:buClr>
              <a:buSzPts val="3200"/>
              <a:buFont typeface="Arial"/>
              <a:buChar char="•"/>
            </a:pPr>
            <a:r>
              <a:rPr lang="fr-FR" sz="2800" b="0" i="0" u="none" strike="noStrike" cap="none" dirty="0">
                <a:solidFill>
                  <a:schemeClr val="dk1"/>
                </a:solidFill>
                <a:latin typeface="Calibri"/>
                <a:ea typeface="Calibri"/>
                <a:cs typeface="Calibri"/>
                <a:sym typeface="Calibri"/>
              </a:rPr>
              <a:t>Implémentation d’acteur :</a:t>
            </a:r>
            <a:endParaRPr sz="2800" dirty="0"/>
          </a:p>
          <a:p>
            <a:pPr marL="742950" marR="0" lvl="1" indent="-285750" algn="l" rtl="0">
              <a:spcBef>
                <a:spcPts val="560"/>
              </a:spcBef>
              <a:spcAft>
                <a:spcPts val="0"/>
              </a:spcAft>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Top </a:t>
            </a:r>
            <a:r>
              <a:rPr lang="fr-FR" sz="2800" b="0" i="0" u="none" strike="noStrike" cap="none" dirty="0" err="1">
                <a:solidFill>
                  <a:schemeClr val="dk1"/>
                </a:solidFill>
                <a:latin typeface="Calibri"/>
                <a:ea typeface="Calibri"/>
                <a:cs typeface="Calibri"/>
                <a:sym typeface="Calibri"/>
              </a:rPr>
              <a:t>level</a:t>
            </a:r>
            <a:r>
              <a:rPr lang="fr-FR" sz="2800" b="0" i="0" u="none" strike="noStrike" cap="none" dirty="0">
                <a:solidFill>
                  <a:schemeClr val="dk1"/>
                </a:solidFill>
                <a:latin typeface="Calibri"/>
                <a:ea typeface="Calibri"/>
                <a:cs typeface="Calibri"/>
                <a:sym typeface="Calibri"/>
              </a:rPr>
              <a:t> : « </a:t>
            </a:r>
            <a:r>
              <a:rPr lang="fr-FR" sz="2800" b="0" i="0" u="none" strike="noStrike" cap="none" dirty="0" err="1">
                <a:solidFill>
                  <a:schemeClr val="dk1"/>
                </a:solidFill>
                <a:latin typeface="Calibri"/>
                <a:ea typeface="Calibri"/>
                <a:cs typeface="Calibri"/>
                <a:sym typeface="Calibri"/>
              </a:rPr>
              <a:t>system.actorOf</a:t>
            </a:r>
            <a:r>
              <a:rPr lang="fr-FR" sz="2800" b="0" i="0" u="none" strike="noStrike" cap="none" dirty="0">
                <a:solidFill>
                  <a:schemeClr val="dk1"/>
                </a:solidFill>
                <a:latin typeface="Calibri"/>
                <a:ea typeface="Calibri"/>
                <a:cs typeface="Calibri"/>
                <a:sym typeface="Calibri"/>
              </a:rPr>
              <a:t>(</a:t>
            </a:r>
            <a:r>
              <a:rPr lang="fr-FR" sz="2800" b="0" i="0" u="none" strike="noStrike" cap="none" dirty="0" err="1">
                <a:solidFill>
                  <a:schemeClr val="dk1"/>
                </a:solidFill>
                <a:latin typeface="Calibri"/>
                <a:ea typeface="Calibri"/>
                <a:cs typeface="Calibri"/>
                <a:sym typeface="Calibri"/>
              </a:rPr>
              <a:t>props</a:t>
            </a:r>
            <a:r>
              <a:rPr lang="fr-FR" sz="2800" b="0" i="0" u="none" strike="noStrike" cap="none" dirty="0">
                <a:solidFill>
                  <a:schemeClr val="dk1"/>
                </a:solidFill>
                <a:latin typeface="Calibri"/>
                <a:ea typeface="Calibri"/>
                <a:cs typeface="Calibri"/>
                <a:sym typeface="Calibri"/>
              </a:rPr>
              <a:t>: </a:t>
            </a:r>
            <a:r>
              <a:rPr lang="fr-FR" sz="2800" b="0" i="0" u="none" strike="noStrike" cap="none" dirty="0" err="1">
                <a:solidFill>
                  <a:schemeClr val="dk1"/>
                </a:solidFill>
                <a:latin typeface="Calibri"/>
                <a:ea typeface="Calibri"/>
                <a:cs typeface="Calibri"/>
                <a:sym typeface="Calibri"/>
              </a:rPr>
              <a:t>Props</a:t>
            </a:r>
            <a:r>
              <a:rPr lang="fr-FR" sz="2800" b="0" i="0" u="none" strike="noStrike" cap="none" dirty="0">
                <a:solidFill>
                  <a:schemeClr val="dk1"/>
                </a:solidFill>
                <a:latin typeface="Calibri"/>
                <a:ea typeface="Calibri"/>
                <a:cs typeface="Calibri"/>
                <a:sym typeface="Calibri"/>
              </a:rPr>
              <a:t>, </a:t>
            </a:r>
            <a:r>
              <a:rPr lang="fr-FR" sz="2800" b="0" i="0" u="none" strike="noStrike" cap="none" dirty="0" err="1">
                <a:solidFill>
                  <a:schemeClr val="dk1"/>
                </a:solidFill>
                <a:latin typeface="Calibri"/>
                <a:ea typeface="Calibri"/>
                <a:cs typeface="Calibri"/>
                <a:sym typeface="Calibri"/>
              </a:rPr>
              <a:t>name</a:t>
            </a:r>
            <a:r>
              <a:rPr lang="fr-FR" sz="2800" b="0" i="0" u="none" strike="noStrike" cap="none" dirty="0">
                <a:solidFill>
                  <a:schemeClr val="dk1"/>
                </a:solidFill>
                <a:latin typeface="Calibri"/>
                <a:ea typeface="Calibri"/>
                <a:cs typeface="Calibri"/>
                <a:sym typeface="Calibri"/>
              </a:rPr>
              <a:t>: String) »</a:t>
            </a:r>
            <a:endParaRPr dirty="0"/>
          </a:p>
          <a:p>
            <a:pPr marL="742950" marR="0" lvl="1" indent="-285750" algn="l" rtl="0">
              <a:spcBef>
                <a:spcPts val="560"/>
              </a:spcBef>
              <a:spcAft>
                <a:spcPts val="0"/>
              </a:spcAft>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Enfants : « </a:t>
            </a:r>
            <a:r>
              <a:rPr lang="fr-FR" sz="2800" b="0" i="0" u="none" strike="noStrike" cap="none" dirty="0" err="1">
                <a:solidFill>
                  <a:schemeClr val="dk1"/>
                </a:solidFill>
                <a:latin typeface="Calibri"/>
                <a:ea typeface="Calibri"/>
                <a:cs typeface="Calibri"/>
                <a:sym typeface="Calibri"/>
              </a:rPr>
              <a:t>context.actorOf</a:t>
            </a:r>
            <a:r>
              <a:rPr lang="fr-FR" sz="2800" b="0" i="0" u="none" strike="noStrike" cap="none" dirty="0">
                <a:solidFill>
                  <a:schemeClr val="dk1"/>
                </a:solidFill>
                <a:latin typeface="Calibri"/>
                <a:ea typeface="Calibri"/>
                <a:cs typeface="Calibri"/>
                <a:sym typeface="Calibri"/>
              </a:rPr>
              <a:t>(</a:t>
            </a:r>
            <a:r>
              <a:rPr lang="fr-FR" sz="2800" b="0" i="0" u="none" strike="noStrike" cap="none" dirty="0" err="1">
                <a:solidFill>
                  <a:schemeClr val="dk1"/>
                </a:solidFill>
                <a:latin typeface="Calibri"/>
                <a:ea typeface="Calibri"/>
                <a:cs typeface="Calibri"/>
                <a:sym typeface="Calibri"/>
              </a:rPr>
              <a:t>props</a:t>
            </a:r>
            <a:r>
              <a:rPr lang="fr-FR" sz="2800" b="0" i="0" u="none" strike="noStrike" cap="none" dirty="0">
                <a:solidFill>
                  <a:schemeClr val="dk1"/>
                </a:solidFill>
                <a:latin typeface="Calibri"/>
                <a:ea typeface="Calibri"/>
                <a:cs typeface="Calibri"/>
                <a:sym typeface="Calibri"/>
              </a:rPr>
              <a:t>: </a:t>
            </a:r>
            <a:r>
              <a:rPr lang="fr-FR" sz="2800" b="0" i="0" u="none" strike="noStrike" cap="none" dirty="0" err="1">
                <a:solidFill>
                  <a:schemeClr val="dk1"/>
                </a:solidFill>
                <a:latin typeface="Calibri"/>
                <a:ea typeface="Calibri"/>
                <a:cs typeface="Calibri"/>
                <a:sym typeface="Calibri"/>
              </a:rPr>
              <a:t>Props</a:t>
            </a:r>
            <a:r>
              <a:rPr lang="fr-FR" sz="2800" b="0" i="0" u="none" strike="noStrike" cap="none" dirty="0">
                <a:solidFill>
                  <a:schemeClr val="dk1"/>
                </a:solidFill>
                <a:latin typeface="Calibri"/>
                <a:ea typeface="Calibri"/>
                <a:cs typeface="Calibri"/>
                <a:sym typeface="Calibri"/>
              </a:rPr>
              <a:t>, </a:t>
            </a:r>
            <a:r>
              <a:rPr lang="fr-FR" sz="2800" b="0" i="0" u="none" strike="noStrike" cap="none" dirty="0" err="1">
                <a:solidFill>
                  <a:schemeClr val="dk1"/>
                </a:solidFill>
                <a:latin typeface="Calibri"/>
                <a:ea typeface="Calibri"/>
                <a:cs typeface="Calibri"/>
                <a:sym typeface="Calibri"/>
              </a:rPr>
              <a:t>name</a:t>
            </a:r>
            <a:r>
              <a:rPr lang="fr-FR" sz="2800" b="0" i="0" u="none" strike="noStrike" cap="none" dirty="0">
                <a:solidFill>
                  <a:schemeClr val="dk1"/>
                </a:solidFill>
                <a:latin typeface="Calibri"/>
                <a:ea typeface="Calibri"/>
                <a:cs typeface="Calibri"/>
                <a:sym typeface="Calibri"/>
              </a:rPr>
              <a:t>: String) »</a:t>
            </a:r>
            <a:endParaRPr dirty="0"/>
          </a:p>
          <a:p>
            <a:pPr marL="457200" marR="0" lvl="1" indent="0" algn="l" rtl="0">
              <a:spcBef>
                <a:spcPts val="560"/>
              </a:spcBef>
              <a:spcAft>
                <a:spcPts val="0"/>
              </a:spcAft>
              <a:buClr>
                <a:schemeClr val="dk1"/>
              </a:buClr>
              <a:buSzPts val="2800"/>
              <a:buFont typeface="Arial"/>
              <a:buNone/>
            </a:pPr>
            <a:r>
              <a:rPr lang="fr-FR" sz="2800" b="0" i="0" u="none" strike="noStrike" cap="none" dirty="0">
                <a:solidFill>
                  <a:schemeClr val="dk1"/>
                </a:solidFill>
                <a:latin typeface="Calibri"/>
                <a:ea typeface="Calibri"/>
                <a:cs typeface="Calibri"/>
                <a:sym typeface="Calibri"/>
              </a:rPr>
              <a:t>Où :</a:t>
            </a:r>
            <a:endParaRPr dirty="0"/>
          </a:p>
          <a:p>
            <a:pPr marL="1143000" marR="0" lvl="2" indent="-228600" algn="l" rtl="0">
              <a:spcBef>
                <a:spcPts val="480"/>
              </a:spcBef>
              <a:spcAft>
                <a:spcPts val="0"/>
              </a:spcAft>
              <a:buClr>
                <a:schemeClr val="dk1"/>
              </a:buClr>
              <a:buSzPts val="2400"/>
              <a:buFont typeface="Courier New"/>
              <a:buChar char="o"/>
            </a:pPr>
            <a:r>
              <a:rPr lang="fr-FR" sz="2400" b="0" i="0" u="none" strike="noStrike" cap="none" dirty="0" err="1">
                <a:solidFill>
                  <a:schemeClr val="dk1"/>
                </a:solidFill>
                <a:latin typeface="Calibri"/>
                <a:ea typeface="Calibri"/>
                <a:cs typeface="Calibri"/>
                <a:sym typeface="Calibri"/>
              </a:rPr>
              <a:t>Props</a:t>
            </a:r>
            <a:r>
              <a:rPr lang="fr-FR" sz="2400" b="0" i="0" u="none" strike="noStrike" cap="none" dirty="0">
                <a:solidFill>
                  <a:schemeClr val="dk1"/>
                </a:solidFill>
                <a:latin typeface="Calibri"/>
                <a:ea typeface="Calibri"/>
                <a:cs typeface="Calibri"/>
                <a:sym typeface="Calibri"/>
              </a:rPr>
              <a:t>: Propriétés de l’acteur</a:t>
            </a:r>
            <a:endParaRPr dirty="0"/>
          </a:p>
          <a:p>
            <a:pPr marL="1143000" marR="0" lvl="2" indent="-228600" algn="l" rtl="0">
              <a:spcBef>
                <a:spcPts val="480"/>
              </a:spcBef>
              <a:spcAft>
                <a:spcPts val="0"/>
              </a:spcAft>
              <a:buClr>
                <a:schemeClr val="dk1"/>
              </a:buClr>
              <a:buSzPts val="2400"/>
              <a:buFont typeface="Courier New"/>
              <a:buChar char="o"/>
            </a:pPr>
            <a:r>
              <a:rPr lang="fr-FR" sz="2400" b="0" i="0" u="none" strike="noStrike" cap="none" dirty="0">
                <a:solidFill>
                  <a:schemeClr val="dk1"/>
                </a:solidFill>
                <a:latin typeface="Calibri"/>
                <a:ea typeface="Calibri"/>
                <a:cs typeface="Calibri"/>
                <a:sym typeface="Calibri"/>
              </a:rPr>
              <a:t>Name: (optionnel) Un nom donné à l’acteur. U</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Akka: Communication des acteurs</a:t>
            </a:r>
            <a:endParaRPr/>
          </a:p>
        </p:txBody>
      </p:sp>
      <p:sp>
        <p:nvSpPr>
          <p:cNvPr id="209" name="Google Shape;209;p29"/>
          <p:cNvSpPr txBox="1">
            <a:spLocks noGrp="1"/>
          </p:cNvSpPr>
          <p:nvPr>
            <p:ph type="body" idx="1"/>
          </p:nvPr>
        </p:nvSpPr>
        <p:spPr>
          <a:xfrm>
            <a:off x="838200" y="1591352"/>
            <a:ext cx="10515600" cy="1422072"/>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960"/>
              <a:buFont typeface="Arial"/>
              <a:buChar char="•"/>
            </a:pPr>
            <a:r>
              <a:rPr lang="fr-FR" sz="2960" b="0" i="0" u="none" strike="noStrike" cap="none" dirty="0">
                <a:solidFill>
                  <a:schemeClr val="dk1"/>
                </a:solidFill>
                <a:latin typeface="Calibri"/>
                <a:ea typeface="Calibri"/>
                <a:cs typeface="Calibri"/>
                <a:sym typeface="Calibri"/>
              </a:rPr>
              <a:t>Les acteurs communiquent en s’envoyant des messages via la méthode « ! » appelé bang ou « ? » (</a:t>
            </a:r>
            <a:r>
              <a:rPr lang="fr-FR" sz="2960" b="0" i="0" u="none" strike="noStrike" cap="none" dirty="0" err="1">
                <a:solidFill>
                  <a:schemeClr val="dk1"/>
                </a:solidFill>
                <a:latin typeface="Calibri"/>
                <a:ea typeface="Calibri"/>
                <a:cs typeface="Calibri"/>
                <a:sym typeface="Calibri"/>
              </a:rPr>
              <a:t>ask</a:t>
            </a:r>
            <a:r>
              <a:rPr lang="fr-FR" sz="2960" b="0" i="0" u="none" strike="noStrike" cap="none" dirty="0">
                <a:solidFill>
                  <a:schemeClr val="dk1"/>
                </a:solidFill>
                <a:latin typeface="Calibri"/>
                <a:ea typeface="Calibri"/>
                <a:cs typeface="Calibri"/>
                <a:sym typeface="Calibri"/>
              </a:rPr>
              <a:t>)</a:t>
            </a:r>
            <a:endParaRPr dirty="0"/>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dirty="0">
                <a:solidFill>
                  <a:schemeClr val="dk1"/>
                </a:solidFill>
                <a:latin typeface="Calibri"/>
                <a:ea typeface="Calibri"/>
                <a:cs typeface="Calibri"/>
                <a:sym typeface="Calibri"/>
              </a:rPr>
              <a:t>Exemple :</a:t>
            </a:r>
            <a:endParaRPr dirty="0"/>
          </a:p>
          <a:p>
            <a:pPr marL="342900" marR="0" lvl="0" indent="-154940" algn="l" rtl="0">
              <a:lnSpc>
                <a:spcPct val="90000"/>
              </a:lnSpc>
              <a:spcBef>
                <a:spcPts val="592"/>
              </a:spcBef>
              <a:spcAft>
                <a:spcPts val="0"/>
              </a:spcAft>
              <a:buClr>
                <a:schemeClr val="dk1"/>
              </a:buClr>
              <a:buSzPts val="2960"/>
              <a:buFont typeface="Arial"/>
              <a:buNone/>
            </a:pPr>
            <a:endParaRPr sz="2960" b="0" i="0" u="none" strike="noStrike" cap="none" dirty="0">
              <a:solidFill>
                <a:schemeClr val="dk1"/>
              </a:solidFill>
              <a:latin typeface="Calibri"/>
              <a:ea typeface="Calibri"/>
              <a:cs typeface="Calibri"/>
              <a:sym typeface="Calibri"/>
            </a:endParaRPr>
          </a:p>
        </p:txBody>
      </p:sp>
      <p:sp>
        <p:nvSpPr>
          <p:cNvPr id="210" name="Google Shape;210;p29"/>
          <p:cNvSpPr/>
          <p:nvPr/>
        </p:nvSpPr>
        <p:spPr>
          <a:xfrm>
            <a:off x="208257" y="2986196"/>
            <a:ext cx="11059511" cy="1142999"/>
          </a:xfrm>
          <a:prstGeom prst="rect">
            <a:avLst/>
          </a:prstGeom>
          <a:solidFill>
            <a:srgbClr val="2B2B2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C7832"/>
              </a:buClr>
              <a:buSzPts val="2400"/>
              <a:buFont typeface="Arial"/>
              <a:buNone/>
            </a:pPr>
            <a:r>
              <a:rPr lang="fr-FR" sz="2400" b="1" i="0" u="none" strike="noStrike" cap="none" dirty="0">
                <a:solidFill>
                  <a:srgbClr val="CC7832"/>
                </a:solidFill>
                <a:latin typeface="Arial"/>
                <a:ea typeface="Arial"/>
                <a:cs typeface="Arial"/>
                <a:sym typeface="Arial"/>
              </a:rPr>
              <a:t>val </a:t>
            </a:r>
            <a:r>
              <a:rPr lang="fr-FR" sz="2400" b="0" i="1" u="none" strike="noStrike" cap="none" dirty="0" err="1">
                <a:solidFill>
                  <a:srgbClr val="9876AA"/>
                </a:solidFill>
                <a:latin typeface="Arial"/>
                <a:ea typeface="Arial"/>
                <a:cs typeface="Arial"/>
                <a:sym typeface="Arial"/>
              </a:rPr>
              <a:t>referenceVersActeur</a:t>
            </a:r>
            <a:r>
              <a:rPr lang="fr-FR" sz="2400" b="0" i="0" u="none" strike="noStrike" cap="none" dirty="0">
                <a:solidFill>
                  <a:srgbClr val="A9B7C6"/>
                </a:solidFill>
                <a:latin typeface="Arial"/>
                <a:ea typeface="Arial"/>
                <a:cs typeface="Arial"/>
                <a:sym typeface="Arial"/>
              </a:rPr>
              <a:t>: </a:t>
            </a:r>
            <a:r>
              <a:rPr lang="fr-FR" sz="2400" b="0" i="0" u="none" strike="noStrike" cap="none" dirty="0" err="1">
                <a:solidFill>
                  <a:srgbClr val="A9B7C6"/>
                </a:solidFill>
                <a:latin typeface="Arial"/>
                <a:ea typeface="Arial"/>
                <a:cs typeface="Arial"/>
                <a:sym typeface="Arial"/>
              </a:rPr>
              <a:t>ActorRef</a:t>
            </a:r>
            <a:r>
              <a:rPr lang="fr-FR" sz="2400" b="0" i="0" u="none" strike="noStrike" cap="none" dirty="0">
                <a:solidFill>
                  <a:srgbClr val="A9B7C6"/>
                </a:solidFill>
                <a:latin typeface="Arial"/>
                <a:ea typeface="Arial"/>
                <a:cs typeface="Arial"/>
                <a:sym typeface="Arial"/>
              </a:rPr>
              <a:t> = </a:t>
            </a:r>
            <a:r>
              <a:rPr lang="fr-FR" sz="2400" b="0" i="1" u="none" strike="noStrike" cap="none" dirty="0" err="1">
                <a:solidFill>
                  <a:srgbClr val="9876AA"/>
                </a:solidFill>
                <a:latin typeface="Arial"/>
                <a:ea typeface="Arial"/>
                <a:cs typeface="Arial"/>
                <a:sym typeface="Arial"/>
              </a:rPr>
              <a:t>system</a:t>
            </a:r>
            <a:r>
              <a:rPr lang="fr-FR" sz="2400" b="0" i="0" u="none" strike="noStrike" cap="none" dirty="0" err="1">
                <a:solidFill>
                  <a:srgbClr val="A9B7C6"/>
                </a:solidFill>
                <a:latin typeface="Arial"/>
                <a:ea typeface="Arial"/>
                <a:cs typeface="Arial"/>
                <a:sym typeface="Arial"/>
              </a:rPr>
              <a:t>.actorOf</a:t>
            </a:r>
            <a:r>
              <a:rPr lang="fr-FR" sz="2400" b="0" i="0" u="none" strike="noStrike" cap="none" dirty="0">
                <a:solidFill>
                  <a:srgbClr val="A9B7C6"/>
                </a:solidFill>
                <a:latin typeface="Arial"/>
                <a:ea typeface="Arial"/>
                <a:cs typeface="Arial"/>
                <a:sym typeface="Arial"/>
              </a:rPr>
              <a:t>(</a:t>
            </a:r>
            <a:r>
              <a:rPr lang="fr-FR" sz="2400" b="0" i="1" u="none" strike="noStrike" cap="none" dirty="0" err="1">
                <a:solidFill>
                  <a:srgbClr val="A9B7C6"/>
                </a:solidFill>
                <a:latin typeface="Arial"/>
                <a:ea typeface="Arial"/>
                <a:cs typeface="Arial"/>
                <a:sym typeface="Arial"/>
              </a:rPr>
              <a:t>Props</a:t>
            </a:r>
            <a:r>
              <a:rPr lang="fr-FR" sz="2400" b="0" i="0" u="none" strike="noStrike" cap="none" dirty="0">
                <a:solidFill>
                  <a:srgbClr val="A9B7C6"/>
                </a:solidFill>
                <a:latin typeface="Arial"/>
                <a:ea typeface="Arial"/>
                <a:cs typeface="Arial"/>
                <a:sym typeface="Arial"/>
              </a:rPr>
              <a:t>[</a:t>
            </a:r>
            <a:r>
              <a:rPr lang="fr-FR" sz="2400" b="0" i="0" u="none" strike="noStrike" cap="none" dirty="0" err="1">
                <a:solidFill>
                  <a:srgbClr val="A9B7C6"/>
                </a:solidFill>
                <a:latin typeface="Arial"/>
                <a:ea typeface="Arial"/>
                <a:cs typeface="Arial"/>
                <a:sym typeface="Arial"/>
              </a:rPr>
              <a:t>MonActeur</a:t>
            </a:r>
            <a:r>
              <a:rPr lang="fr-FR" sz="2400" b="0" i="0" u="none" strike="noStrike" cap="none" dirty="0">
                <a:solidFill>
                  <a:srgbClr val="A9B7C6"/>
                </a:solidFill>
                <a:latin typeface="Arial"/>
                <a:ea typeface="Arial"/>
                <a:cs typeface="Arial"/>
                <a:sym typeface="Arial"/>
              </a:rPr>
              <a:t>]</a:t>
            </a:r>
            <a:r>
              <a:rPr lang="fr-FR" sz="2400" b="0" i="0" u="none" strike="noStrike" cap="none" dirty="0">
                <a:solidFill>
                  <a:srgbClr val="CC7832"/>
                </a:solidFill>
                <a:latin typeface="Arial"/>
                <a:ea typeface="Arial"/>
                <a:cs typeface="Arial"/>
                <a:sym typeface="Arial"/>
              </a:rPr>
              <a:t>, </a:t>
            </a:r>
            <a:r>
              <a:rPr lang="fr-FR" sz="2400" b="0" i="0" u="none" strike="noStrike" cap="none" dirty="0">
                <a:solidFill>
                  <a:srgbClr val="6A8759"/>
                </a:solidFill>
                <a:latin typeface="Arial"/>
                <a:ea typeface="Arial"/>
                <a:cs typeface="Arial"/>
                <a:sym typeface="Arial"/>
              </a:rPr>
              <a:t>"nom-acteur"</a:t>
            </a:r>
            <a:r>
              <a:rPr lang="fr-FR" sz="2400" b="0" i="0" u="none" strike="noStrike" cap="none" dirty="0">
                <a:solidFill>
                  <a:srgbClr val="A9B7C6"/>
                </a:solidFill>
                <a:latin typeface="Arial"/>
                <a:ea typeface="Arial"/>
                <a:cs typeface="Arial"/>
                <a:sym typeface="Arial"/>
              </a:rPr>
              <a:t>)</a:t>
            </a:r>
            <a:endParaRPr dirty="0"/>
          </a:p>
          <a:p>
            <a:pPr marL="0" marR="0" lvl="0" indent="0" algn="l" rtl="0">
              <a:spcBef>
                <a:spcPts val="0"/>
              </a:spcBef>
              <a:spcAft>
                <a:spcPts val="0"/>
              </a:spcAft>
              <a:buNone/>
            </a:pPr>
            <a:r>
              <a:rPr lang="fr-FR" sz="2400" i="1" dirty="0" err="1">
                <a:solidFill>
                  <a:srgbClr val="9876AA"/>
                </a:solidFill>
                <a:latin typeface="Arial"/>
                <a:ea typeface="Arial"/>
                <a:cs typeface="Arial"/>
                <a:sym typeface="Arial"/>
              </a:rPr>
              <a:t>referenceVersActeur</a:t>
            </a:r>
            <a:r>
              <a:rPr lang="fr-FR" sz="2400" i="1" dirty="0">
                <a:solidFill>
                  <a:srgbClr val="9876AA"/>
                </a:solidFill>
                <a:latin typeface="Arial"/>
                <a:ea typeface="Arial"/>
                <a:cs typeface="Arial"/>
                <a:sym typeface="Arial"/>
              </a:rPr>
              <a:t> </a:t>
            </a:r>
            <a:r>
              <a:rPr lang="fr-FR" sz="2400" dirty="0">
                <a:solidFill>
                  <a:srgbClr val="A9B7C6"/>
                </a:solidFill>
                <a:latin typeface="Arial"/>
                <a:ea typeface="Arial"/>
                <a:cs typeface="Arial"/>
                <a:sym typeface="Arial"/>
              </a:rPr>
              <a:t>! message</a:t>
            </a:r>
            <a:endParaRPr sz="2400" dirty="0">
              <a:solidFill>
                <a:schemeClr val="dk1"/>
              </a:solidFill>
              <a:latin typeface="Arial"/>
              <a:ea typeface="Arial"/>
              <a:cs typeface="Arial"/>
              <a:sym typeface="Arial"/>
            </a:endParaRPr>
          </a:p>
        </p:txBody>
      </p:sp>
      <p:sp>
        <p:nvSpPr>
          <p:cNvPr id="211" name="Google Shape;211;p29"/>
          <p:cNvSpPr txBox="1"/>
          <p:nvPr/>
        </p:nvSpPr>
        <p:spPr>
          <a:xfrm>
            <a:off x="838200" y="4188338"/>
            <a:ext cx="10515600" cy="1793528"/>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ts val="2800"/>
              <a:buFont typeface="Arial"/>
              <a:buChar char="•"/>
            </a:pPr>
            <a:r>
              <a:rPr lang="fr-FR" sz="2800" dirty="0">
                <a:solidFill>
                  <a:schemeClr val="dk1"/>
                </a:solidFill>
                <a:latin typeface="Calibri"/>
                <a:ea typeface="Calibri"/>
                <a:cs typeface="Calibri"/>
                <a:sym typeface="Calibri"/>
              </a:rPr>
              <a:t>Les communications sont asynchrones</a:t>
            </a:r>
            <a:endParaRPr dirty="0"/>
          </a:p>
          <a:p>
            <a:pPr marL="228600" marR="0" lvl="0" indent="-228600" algn="l" rtl="0">
              <a:lnSpc>
                <a:spcPct val="80000"/>
              </a:lnSpc>
              <a:spcBef>
                <a:spcPts val="1000"/>
              </a:spcBef>
              <a:spcAft>
                <a:spcPts val="0"/>
              </a:spcAft>
              <a:buClr>
                <a:schemeClr val="dk1"/>
              </a:buClr>
              <a:buSzPts val="2800"/>
              <a:buFont typeface="Arial"/>
              <a:buChar char="•"/>
            </a:pPr>
            <a:r>
              <a:rPr lang="fr-FR" sz="2800" dirty="0">
                <a:solidFill>
                  <a:schemeClr val="dk1"/>
                </a:solidFill>
                <a:latin typeface="Calibri"/>
                <a:ea typeface="Calibri"/>
                <a:cs typeface="Calibri"/>
                <a:sym typeface="Calibri"/>
              </a:rPr>
              <a:t>L’acteur reçoit les messages dans la </a:t>
            </a:r>
            <a:r>
              <a:rPr lang="fr-FR" sz="2800" dirty="0" err="1">
                <a:solidFill>
                  <a:schemeClr val="dk1"/>
                </a:solidFill>
                <a:latin typeface="Calibri"/>
                <a:ea typeface="Calibri"/>
                <a:cs typeface="Calibri"/>
                <a:sym typeface="Calibri"/>
              </a:rPr>
              <a:t>mailbox</a:t>
            </a:r>
            <a:r>
              <a:rPr lang="fr-FR" sz="2800" dirty="0">
                <a:solidFill>
                  <a:schemeClr val="dk1"/>
                </a:solidFill>
                <a:latin typeface="Calibri"/>
                <a:ea typeface="Calibri"/>
                <a:cs typeface="Calibri"/>
                <a:sym typeface="Calibri"/>
              </a:rPr>
              <a:t> et les traite en mode FIFO</a:t>
            </a:r>
            <a:endParaRPr dirty="0"/>
          </a:p>
          <a:p>
            <a:pPr marL="228600" marR="0" lvl="0" indent="-228600" algn="l" rtl="0">
              <a:lnSpc>
                <a:spcPct val="80000"/>
              </a:lnSpc>
              <a:spcBef>
                <a:spcPts val="1000"/>
              </a:spcBef>
              <a:spcAft>
                <a:spcPts val="0"/>
              </a:spcAft>
              <a:buClr>
                <a:schemeClr val="dk1"/>
              </a:buClr>
              <a:buSzPts val="2800"/>
              <a:buFont typeface="Arial"/>
              <a:buChar char="•"/>
            </a:pPr>
            <a:r>
              <a:rPr lang="fr-FR" sz="2800" dirty="0">
                <a:solidFill>
                  <a:schemeClr val="dk1"/>
                </a:solidFill>
                <a:latin typeface="Calibri"/>
                <a:ea typeface="Calibri"/>
                <a:cs typeface="Calibri"/>
                <a:sym typeface="Calibri"/>
              </a:rPr>
              <a:t>Lorsque l’acteur ne traite pas de message il est en suspend et ne consomme pas de mémoire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dirty="0">
                <a:solidFill>
                  <a:schemeClr val="dk2"/>
                </a:solidFill>
                <a:latin typeface="Calibri"/>
                <a:ea typeface="Calibri"/>
                <a:cs typeface="Calibri"/>
                <a:sym typeface="Calibri"/>
              </a:rPr>
              <a:t>Page de publicité</a:t>
            </a:r>
            <a:endParaRPr sz="3200" b="1" i="0" u="none" strike="noStrike" cap="none" dirty="0">
              <a:solidFill>
                <a:schemeClr val="dk2"/>
              </a:solidFill>
              <a:latin typeface="Calibri"/>
              <a:ea typeface="Calibri"/>
              <a:cs typeface="Calibri"/>
              <a:sym typeface="Calibri"/>
            </a:endParaRPr>
          </a:p>
        </p:txBody>
      </p:sp>
      <p:sp>
        <p:nvSpPr>
          <p:cNvPr id="101" name="Google Shape;101;p14"/>
          <p:cNvSpPr txBox="1">
            <a:spLocks noGrp="1"/>
          </p:cNvSpPr>
          <p:nvPr>
            <p:ph type="body" idx="1"/>
          </p:nvPr>
        </p:nvSpPr>
        <p:spPr>
          <a:xfrm>
            <a:off x="609600" y="1916114"/>
            <a:ext cx="10972800" cy="4210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endParaRPr lang="fr-FR" sz="3200" b="0" i="0" u="none" strike="noStrike" cap="none"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3200"/>
              <a:buFont typeface="Arial"/>
              <a:buChar char="•"/>
            </a:pPr>
            <a:endParaRPr lang="fr-FR" dirty="0"/>
          </a:p>
          <a:p>
            <a:pPr marL="342900" marR="0" lvl="0" indent="-342900" algn="l" rtl="0">
              <a:spcBef>
                <a:spcPts val="0"/>
              </a:spcBef>
              <a:spcAft>
                <a:spcPts val="0"/>
              </a:spcAft>
              <a:buClr>
                <a:schemeClr val="dk1"/>
              </a:buClr>
              <a:buSzPts val="3200"/>
              <a:buFont typeface="Arial"/>
              <a:buChar char="•"/>
            </a:pPr>
            <a:endParaRPr lang="fr-FR" sz="3200" b="0" i="0" u="none" strike="noStrike" cap="none"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3200"/>
              <a:buFont typeface="Arial"/>
              <a:buChar char="•"/>
            </a:pPr>
            <a:r>
              <a:rPr lang="fr-FR" sz="3200" b="0" i="0" u="none" strike="noStrike" cap="none" dirty="0">
                <a:solidFill>
                  <a:schemeClr val="dk1"/>
                </a:solidFill>
                <a:latin typeface="Calibri"/>
                <a:ea typeface="Calibri"/>
                <a:cs typeface="Calibri"/>
                <a:sym typeface="Calibri"/>
              </a:rPr>
              <a:t>Mind7 consulting, partenaire de </a:t>
            </a:r>
            <a:r>
              <a:rPr lang="fr-FR" dirty="0" err="1"/>
              <a:t>L</a:t>
            </a:r>
            <a:r>
              <a:rPr lang="fr-FR" sz="3200" b="0" i="0" u="none" strike="noStrike" cap="none" dirty="0" err="1">
                <a:solidFill>
                  <a:schemeClr val="dk1"/>
                </a:solidFill>
                <a:latin typeface="Calibri"/>
                <a:ea typeface="Calibri"/>
                <a:cs typeface="Calibri"/>
                <a:sym typeface="Calibri"/>
              </a:rPr>
              <a:t>ightbend</a:t>
            </a:r>
            <a:r>
              <a:rPr lang="fr-FR" sz="3200" b="0" i="0" u="none" strike="noStrike" cap="none" dirty="0">
                <a:solidFill>
                  <a:schemeClr val="dk1"/>
                </a:solidFill>
                <a:latin typeface="Calibri"/>
                <a:ea typeface="Calibri"/>
                <a:cs typeface="Calibri"/>
                <a:sym typeface="Calibri"/>
              </a:rPr>
              <a:t> </a:t>
            </a:r>
            <a:endParaRPr sz="3200" b="0" i="0" u="none" strike="noStrike" cap="none" dirty="0">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a:p>
            <a:pPr marL="342900" marR="0" lvl="0" indent="-342900" algn="l" rtl="0">
              <a:spcBef>
                <a:spcPts val="640"/>
              </a:spcBef>
              <a:spcAft>
                <a:spcPts val="0"/>
              </a:spcAft>
              <a:buClr>
                <a:schemeClr val="dk1"/>
              </a:buClr>
              <a:buSzPts val="3200"/>
              <a:buFont typeface="Arial"/>
              <a:buChar char="•"/>
            </a:pPr>
            <a:r>
              <a:rPr lang="fr-FR" sz="3200" b="0" i="0" u="none" strike="noStrike" cap="none" dirty="0">
                <a:solidFill>
                  <a:schemeClr val="dk1"/>
                </a:solidFill>
                <a:latin typeface="Calibri"/>
                <a:ea typeface="Calibri"/>
                <a:cs typeface="Calibri"/>
                <a:sym typeface="Calibri"/>
              </a:rPr>
              <a:t>Ismail </a:t>
            </a:r>
            <a:r>
              <a:rPr lang="fr-FR" sz="3200" b="0" i="0" u="none" strike="noStrike" cap="none" dirty="0" err="1">
                <a:solidFill>
                  <a:schemeClr val="dk1"/>
                </a:solidFill>
                <a:latin typeface="Calibri"/>
                <a:ea typeface="Calibri"/>
                <a:cs typeface="Calibri"/>
                <a:sym typeface="Calibri"/>
              </a:rPr>
              <a:t>Hrimech</a:t>
            </a:r>
            <a:r>
              <a:rPr lang="fr-FR" sz="3200" b="0" i="0" u="none" strike="noStrike" cap="none" dirty="0">
                <a:solidFill>
                  <a:schemeClr val="dk1"/>
                </a:solidFill>
                <a:latin typeface="Calibri"/>
                <a:ea typeface="Calibri"/>
                <a:cs typeface="Calibri"/>
                <a:sym typeface="Calibri"/>
              </a:rPr>
              <a:t> : </a:t>
            </a:r>
            <a:r>
              <a:rPr lang="fr-FR" sz="2800" b="0" i="0" u="none" strike="noStrike" cap="none" dirty="0">
                <a:solidFill>
                  <a:schemeClr val="dk1"/>
                </a:solidFill>
                <a:latin typeface="Calibri"/>
                <a:ea typeface="Calibri"/>
                <a:cs typeface="Calibri"/>
                <a:sym typeface="Calibri"/>
              </a:rPr>
              <a:t>Développeur couteau suisse (Scala, Akka, Spark, Go, </a:t>
            </a:r>
            <a:r>
              <a:rPr lang="fr-FR" sz="2400" b="0" i="0" u="none" strike="noStrike" cap="none" dirty="0">
                <a:solidFill>
                  <a:schemeClr val="dk1"/>
                </a:solidFill>
                <a:latin typeface="Calibri"/>
                <a:ea typeface="Calibri"/>
                <a:cs typeface="Calibri"/>
                <a:sym typeface="Calibri"/>
              </a:rPr>
              <a:t>Java</a:t>
            </a:r>
            <a:r>
              <a:rPr lang="fr-FR" sz="2800" b="0" i="0" u="none" strike="noStrike" cap="none" dirty="0">
                <a:solidFill>
                  <a:schemeClr val="dk1"/>
                </a:solidFill>
                <a:latin typeface="Calibri"/>
                <a:ea typeface="Calibri"/>
                <a:cs typeface="Calibri"/>
                <a:sym typeface="Calibri"/>
              </a:rPr>
              <a:t>, </a:t>
            </a:r>
            <a:r>
              <a:rPr lang="fr-FR" sz="1800" b="0" i="0" u="none" strike="noStrike" cap="none" dirty="0" err="1">
                <a:solidFill>
                  <a:schemeClr val="dk1"/>
                </a:solidFill>
                <a:latin typeface="Calibri"/>
                <a:ea typeface="Calibri"/>
                <a:cs typeface="Calibri"/>
                <a:sym typeface="Calibri"/>
              </a:rPr>
              <a:t>Angular</a:t>
            </a:r>
            <a:r>
              <a:rPr lang="fr-FR" sz="1800" b="0" i="0" u="none" strike="noStrike" cap="none" dirty="0">
                <a:solidFill>
                  <a:schemeClr val="dk1"/>
                </a:solidFill>
                <a:latin typeface="Calibri"/>
                <a:ea typeface="Calibri"/>
                <a:cs typeface="Calibri"/>
                <a:sym typeface="Calibri"/>
              </a:rPr>
              <a:t>, </a:t>
            </a:r>
            <a:r>
              <a:rPr lang="fr-FR" sz="1800" b="0" i="0" u="none" strike="noStrike" cap="none" dirty="0" err="1">
                <a:solidFill>
                  <a:schemeClr val="dk1"/>
                </a:solidFill>
                <a:latin typeface="Calibri"/>
                <a:ea typeface="Calibri"/>
                <a:cs typeface="Calibri"/>
                <a:sym typeface="Calibri"/>
              </a:rPr>
              <a:t>NodeJS</a:t>
            </a:r>
            <a:r>
              <a:rPr lang="fr-FR" sz="1800" b="0" i="0" u="none" strike="noStrike" cap="none" dirty="0">
                <a:solidFill>
                  <a:schemeClr val="dk1"/>
                </a:solidFill>
                <a:latin typeface="Calibri"/>
                <a:ea typeface="Calibri"/>
                <a:cs typeface="Calibri"/>
                <a:sym typeface="Calibri"/>
              </a:rPr>
              <a:t>, </a:t>
            </a:r>
            <a:r>
              <a:rPr lang="fr-FR" sz="1400" b="0" i="0" u="none" strike="noStrike" cap="none" dirty="0">
                <a:solidFill>
                  <a:schemeClr val="dk1"/>
                </a:solidFill>
                <a:latin typeface="Calibri"/>
                <a:ea typeface="Calibri"/>
                <a:cs typeface="Calibri"/>
                <a:sym typeface="Calibri"/>
              </a:rPr>
              <a:t>PHP</a:t>
            </a:r>
            <a:r>
              <a:rPr lang="fr-FR" sz="2800" b="0" i="0" u="none" strike="noStrike" cap="none" dirty="0">
                <a:solidFill>
                  <a:schemeClr val="dk1"/>
                </a:solidFill>
                <a:latin typeface="Calibri"/>
                <a:ea typeface="Calibri"/>
                <a:cs typeface="Calibri"/>
                <a:sym typeface="Calibri"/>
              </a:rPr>
              <a:t> …)</a:t>
            </a:r>
            <a:endParaRPr sz="2800" b="0" i="0" u="none" strike="noStrike" cap="none" dirty="0">
              <a:solidFill>
                <a:schemeClr val="dk1"/>
              </a:solidFill>
              <a:latin typeface="Calibri"/>
              <a:ea typeface="Calibri"/>
              <a:cs typeface="Calibri"/>
              <a:sym typeface="Calibri"/>
            </a:endParaRPr>
          </a:p>
        </p:txBody>
      </p:sp>
      <p:pic>
        <p:nvPicPr>
          <p:cNvPr id="3" name="Image 2">
            <a:extLst>
              <a:ext uri="{FF2B5EF4-FFF2-40B4-BE49-F238E27FC236}">
                <a16:creationId xmlns:a16="http://schemas.microsoft.com/office/drawing/2014/main" id="{2D3E4C65-B8F1-4C2F-B9ED-46EFE54D71C9}"/>
              </a:ext>
            </a:extLst>
          </p:cNvPr>
          <p:cNvPicPr>
            <a:picLocks noChangeAspect="1"/>
          </p:cNvPicPr>
          <p:nvPr/>
        </p:nvPicPr>
        <p:blipFill>
          <a:blip r:embed="rId3"/>
          <a:stretch>
            <a:fillRect/>
          </a:stretch>
        </p:blipFill>
        <p:spPr>
          <a:xfrm>
            <a:off x="609600" y="1835098"/>
            <a:ext cx="2749420" cy="1207062"/>
          </a:xfrm>
          <a:prstGeom prst="rect">
            <a:avLst/>
          </a:prstGeom>
        </p:spPr>
      </p:pic>
      <p:pic>
        <p:nvPicPr>
          <p:cNvPr id="9" name="Image 8">
            <a:extLst>
              <a:ext uri="{FF2B5EF4-FFF2-40B4-BE49-F238E27FC236}">
                <a16:creationId xmlns:a16="http://schemas.microsoft.com/office/drawing/2014/main" id="{9DEE91F2-FD4A-4663-A374-A43114D70233}"/>
              </a:ext>
            </a:extLst>
          </p:cNvPr>
          <p:cNvPicPr>
            <a:picLocks noChangeAspect="1"/>
          </p:cNvPicPr>
          <p:nvPr/>
        </p:nvPicPr>
        <p:blipFill>
          <a:blip r:embed="rId4"/>
          <a:stretch>
            <a:fillRect/>
          </a:stretch>
        </p:blipFill>
        <p:spPr>
          <a:xfrm>
            <a:off x="7960447" y="1832921"/>
            <a:ext cx="3945981" cy="12114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2D6AB-9A34-47CC-9B5B-0703D204DCE0}"/>
              </a:ext>
            </a:extLst>
          </p:cNvPr>
          <p:cNvSpPr>
            <a:spLocks noGrp="1"/>
          </p:cNvSpPr>
          <p:nvPr>
            <p:ph type="title"/>
          </p:nvPr>
        </p:nvSpPr>
        <p:spPr/>
        <p:txBody>
          <a:bodyPr/>
          <a:lstStyle/>
          <a:p>
            <a:r>
              <a:rPr lang="fr-FR" dirty="0"/>
              <a:t>Un exemple ?</a:t>
            </a:r>
          </a:p>
        </p:txBody>
      </p:sp>
      <p:sp>
        <p:nvSpPr>
          <p:cNvPr id="4" name="Rectangle 1">
            <a:extLst>
              <a:ext uri="{FF2B5EF4-FFF2-40B4-BE49-F238E27FC236}">
                <a16:creationId xmlns:a16="http://schemas.microsoft.com/office/drawing/2014/main" id="{5C8731B1-96F7-429C-B6BE-06A94C87C9D1}"/>
              </a:ext>
            </a:extLst>
          </p:cNvPr>
          <p:cNvSpPr>
            <a:spLocks noChangeArrowheads="1"/>
          </p:cNvSpPr>
          <p:nvPr/>
        </p:nvSpPr>
        <p:spPr bwMode="auto">
          <a:xfrm>
            <a:off x="2202023" y="1417638"/>
            <a:ext cx="6718041" cy="48320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CC7832"/>
                </a:solidFill>
                <a:effectLst/>
                <a:latin typeface="Fira Code"/>
              </a:rPr>
              <a:t>class </a:t>
            </a:r>
            <a:r>
              <a:rPr kumimoji="0" lang="fr-FR" altLang="fr-FR" b="0" i="0" u="none" strike="noStrike" cap="none" normalizeH="0" baseline="0" dirty="0" err="1">
                <a:ln>
                  <a:noFill/>
                </a:ln>
                <a:solidFill>
                  <a:srgbClr val="A9B7C6"/>
                </a:solidFill>
                <a:effectLst/>
                <a:latin typeface="Fira Code"/>
              </a:rPr>
              <a:t>ActeurExemple</a:t>
            </a:r>
            <a:r>
              <a:rPr kumimoji="0" lang="fr-FR" altLang="fr-FR" b="0" i="0" u="none" strike="noStrike" cap="none" normalizeH="0" baseline="0" dirty="0">
                <a:ln>
                  <a:noFill/>
                </a:ln>
                <a:solidFill>
                  <a:srgbClr val="A9B7C6"/>
                </a:solidFill>
                <a:effectLst/>
                <a:latin typeface="Fira Code"/>
              </a:rPr>
              <a:t> </a:t>
            </a:r>
            <a:r>
              <a:rPr kumimoji="0" lang="fr-FR" altLang="fr-FR" b="1" i="0" u="none" strike="noStrike" cap="none" normalizeH="0" baseline="0" dirty="0" err="1">
                <a:ln>
                  <a:noFill/>
                </a:ln>
                <a:solidFill>
                  <a:srgbClr val="CC7832"/>
                </a:solidFill>
                <a:effectLst/>
                <a:latin typeface="Fira Code"/>
              </a:rPr>
              <a:t>extends</a:t>
            </a:r>
            <a:r>
              <a:rPr kumimoji="0" lang="fr-FR" altLang="fr-FR" b="1" i="0" u="none" strike="noStrike" cap="none" normalizeH="0" baseline="0" dirty="0">
                <a:ln>
                  <a:noFill/>
                </a:ln>
                <a:solidFill>
                  <a:srgbClr val="CC7832"/>
                </a:solidFill>
                <a:effectLst/>
                <a:latin typeface="Fira Code"/>
              </a:rPr>
              <a:t> </a:t>
            </a:r>
            <a:r>
              <a:rPr kumimoji="0" lang="fr-FR" altLang="fr-FR" b="0" i="0" u="none" strike="noStrike" cap="none" normalizeH="0" baseline="0" dirty="0">
                <a:ln>
                  <a:noFill/>
                </a:ln>
                <a:solidFill>
                  <a:srgbClr val="A9B7C6"/>
                </a:solidFill>
                <a:effectLst/>
                <a:latin typeface="Fira Code"/>
              </a:rPr>
              <a:t>Actor {</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1" i="0" u="none" strike="noStrike" cap="none" normalizeH="0" baseline="0" dirty="0">
                <a:ln>
                  <a:noFill/>
                </a:ln>
                <a:solidFill>
                  <a:srgbClr val="CC7832"/>
                </a:solidFill>
                <a:effectLst/>
                <a:latin typeface="Fira Code"/>
              </a:rPr>
              <a:t>val </a:t>
            </a:r>
            <a:r>
              <a:rPr kumimoji="0" lang="fr-FR" altLang="fr-FR" b="0" i="0" u="none" strike="noStrike" cap="none" normalizeH="0" baseline="0" dirty="0" err="1">
                <a:ln>
                  <a:noFill/>
                </a:ln>
                <a:solidFill>
                  <a:srgbClr val="A9B7C6"/>
                </a:solidFill>
                <a:effectLst/>
                <a:latin typeface="Fira Code"/>
              </a:rPr>
              <a:t>actorEnfantRef</a:t>
            </a:r>
            <a:r>
              <a:rPr kumimoji="0" lang="fr-FR" altLang="fr-FR" b="0" i="0" u="none" strike="noStrike" cap="none" normalizeH="0" baseline="0" dirty="0">
                <a:ln>
                  <a:noFill/>
                </a:ln>
                <a:solidFill>
                  <a:srgbClr val="A9B7C6"/>
                </a:solidFill>
                <a:effectLst/>
                <a:latin typeface="Fira Code"/>
              </a:rPr>
              <a:t> = </a:t>
            </a:r>
            <a:r>
              <a:rPr kumimoji="0" lang="fr-FR" altLang="fr-FR" b="0" i="0" u="none" strike="noStrike" cap="none" normalizeH="0" baseline="0" dirty="0" err="1">
                <a:ln>
                  <a:noFill/>
                </a:ln>
                <a:solidFill>
                  <a:srgbClr val="A9B7C6"/>
                </a:solidFill>
                <a:effectLst/>
                <a:latin typeface="Fira Code"/>
              </a:rPr>
              <a:t>context.actorOf</a:t>
            </a:r>
            <a:r>
              <a:rPr kumimoji="0" lang="fr-FR" altLang="fr-FR" b="0" i="0" u="none" strike="noStrike" cap="none" normalizeH="0" baseline="0" dirty="0">
                <a:ln>
                  <a:noFill/>
                </a:ln>
                <a:solidFill>
                  <a:srgbClr val="A9B7C6"/>
                </a:solidFill>
                <a:effectLst/>
                <a:latin typeface="Fira Code"/>
              </a:rPr>
              <a:t>(</a:t>
            </a:r>
            <a:r>
              <a:rPr kumimoji="0" lang="fr-FR" altLang="fr-FR" b="0" i="0" u="none" strike="noStrike" cap="none" normalizeH="0" baseline="0" dirty="0" err="1">
                <a:ln>
                  <a:noFill/>
                </a:ln>
                <a:solidFill>
                  <a:srgbClr val="A9B7C6"/>
                </a:solidFill>
                <a:effectLst/>
                <a:latin typeface="Fira Code"/>
              </a:rPr>
              <a:t>Props</a:t>
            </a:r>
            <a:r>
              <a:rPr kumimoji="0" lang="fr-FR" altLang="fr-FR" b="0" i="0" u="none" strike="noStrike" cap="none" normalizeH="0" baseline="0" dirty="0">
                <a:ln>
                  <a:noFill/>
                </a:ln>
                <a:solidFill>
                  <a:srgbClr val="A9B7C6"/>
                </a:solidFill>
                <a:effectLst/>
                <a:latin typeface="Fira Code"/>
              </a:rPr>
              <a:t>[</a:t>
            </a:r>
            <a:r>
              <a:rPr kumimoji="0" lang="fr-FR" altLang="fr-FR" b="0" i="0" u="none" strike="noStrike" cap="none" normalizeH="0" baseline="0" dirty="0" err="1">
                <a:ln>
                  <a:noFill/>
                </a:ln>
                <a:solidFill>
                  <a:srgbClr val="A9B7C6"/>
                </a:solidFill>
                <a:effectLst/>
                <a:latin typeface="Fira Code"/>
              </a:rPr>
              <a:t>ActeurEnfant</a:t>
            </a:r>
            <a:r>
              <a:rPr kumimoji="0" lang="fr-FR" altLang="fr-FR" b="0" i="0" u="none" strike="noStrike" cap="none" normalizeH="0" baseline="0" dirty="0">
                <a:ln>
                  <a:noFill/>
                </a:ln>
                <a:solidFill>
                  <a:srgbClr val="A9B7C6"/>
                </a:solidFill>
                <a:effectLst/>
                <a:latin typeface="Fira Code"/>
              </a:rPr>
              <a:t>])</a:t>
            </a:r>
            <a:br>
              <a:rPr kumimoji="0" lang="fr-FR" altLang="fr-FR" b="0" i="0" u="none" strike="noStrike" cap="none" normalizeH="0" baseline="0" dirty="0">
                <a:ln>
                  <a:noFill/>
                </a:ln>
                <a:solidFill>
                  <a:srgbClr val="A9B7C6"/>
                </a:solidFill>
                <a:effectLst/>
                <a:latin typeface="Fira Code"/>
              </a:rPr>
            </a:b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1" i="0" u="none" strike="noStrike" cap="none" normalizeH="0" baseline="0" dirty="0" err="1">
                <a:ln>
                  <a:noFill/>
                </a:ln>
                <a:solidFill>
                  <a:srgbClr val="CC7832"/>
                </a:solidFill>
                <a:effectLst/>
                <a:latin typeface="Fira Code"/>
              </a:rPr>
              <a:t>override</a:t>
            </a:r>
            <a:r>
              <a:rPr kumimoji="0" lang="fr-FR" altLang="fr-FR" b="1" i="0" u="none" strike="noStrike" cap="none" normalizeH="0" baseline="0" dirty="0">
                <a:ln>
                  <a:noFill/>
                </a:ln>
                <a:solidFill>
                  <a:srgbClr val="CC7832"/>
                </a:solidFill>
                <a:effectLst/>
                <a:latin typeface="Fira Code"/>
              </a:rPr>
              <a:t> </a:t>
            </a:r>
            <a:r>
              <a:rPr kumimoji="0" lang="fr-FR" altLang="fr-FR" b="1" i="0" u="none" strike="noStrike" cap="none" normalizeH="0" baseline="0" dirty="0" err="1">
                <a:ln>
                  <a:noFill/>
                </a:ln>
                <a:solidFill>
                  <a:srgbClr val="CC7832"/>
                </a:solidFill>
                <a:effectLst/>
                <a:latin typeface="Fira Code"/>
              </a:rPr>
              <a:t>def</a:t>
            </a:r>
            <a:r>
              <a:rPr kumimoji="0" lang="fr-FR" altLang="fr-FR" b="1" i="0" u="none" strike="noStrike" cap="none" normalizeH="0" baseline="0" dirty="0">
                <a:ln>
                  <a:noFill/>
                </a:ln>
                <a:solidFill>
                  <a:srgbClr val="CC7832"/>
                </a:solidFill>
                <a:effectLst/>
                <a:latin typeface="Fira Code"/>
              </a:rPr>
              <a:t> </a:t>
            </a:r>
            <a:r>
              <a:rPr kumimoji="0" lang="fr-FR" altLang="fr-FR" b="0" i="0" u="none" strike="noStrike" cap="none" normalizeH="0" baseline="0" dirty="0" err="1">
                <a:ln>
                  <a:noFill/>
                </a:ln>
                <a:solidFill>
                  <a:srgbClr val="A9B7C6"/>
                </a:solidFill>
                <a:effectLst/>
                <a:latin typeface="Fira Code"/>
              </a:rPr>
              <a:t>preStart</a:t>
            </a:r>
            <a:r>
              <a:rPr kumimoji="0" lang="fr-FR" altLang="fr-FR" b="0" i="0" u="none" strike="noStrike" cap="none" normalizeH="0" baseline="0" dirty="0">
                <a:ln>
                  <a:noFill/>
                </a:ln>
                <a:solidFill>
                  <a:srgbClr val="A9B7C6"/>
                </a:solidFill>
                <a:effectLst/>
                <a:latin typeface="Fira Code"/>
              </a:rPr>
              <a:t>(): Unit = {</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0" i="0" u="none" strike="noStrike" cap="none" normalizeH="0" baseline="0" dirty="0" err="1">
                <a:ln>
                  <a:noFill/>
                </a:ln>
                <a:solidFill>
                  <a:srgbClr val="A9B7C6"/>
                </a:solidFill>
                <a:effectLst/>
                <a:latin typeface="Fira Code"/>
              </a:rPr>
              <a:t>println</a:t>
            </a:r>
            <a:r>
              <a:rPr kumimoji="0" lang="fr-FR" altLang="fr-FR" b="0" i="0" u="none" strike="noStrike" cap="none" normalizeH="0" baseline="0" dirty="0">
                <a:ln>
                  <a:noFill/>
                </a:ln>
                <a:solidFill>
                  <a:srgbClr val="A9B7C6"/>
                </a:solidFill>
                <a:effectLst/>
                <a:latin typeface="Fira Code"/>
              </a:rPr>
              <a:t>(</a:t>
            </a:r>
            <a:r>
              <a:rPr kumimoji="0" lang="fr-FR" altLang="fr-FR" b="0" i="0" u="none" strike="noStrike" cap="none" normalizeH="0" baseline="0" dirty="0">
                <a:ln>
                  <a:noFill/>
                </a:ln>
                <a:solidFill>
                  <a:srgbClr val="6A8759"/>
                </a:solidFill>
                <a:effectLst/>
                <a:latin typeface="Fira Code"/>
              </a:rPr>
              <a:t>"Actor Example </a:t>
            </a:r>
            <a:r>
              <a:rPr kumimoji="0" lang="fr-FR" altLang="fr-FR" b="0" i="0" u="none" strike="noStrike" cap="none" normalizeH="0" baseline="0" dirty="0" err="1">
                <a:ln>
                  <a:noFill/>
                </a:ln>
                <a:solidFill>
                  <a:srgbClr val="6A8759"/>
                </a:solidFill>
                <a:effectLst/>
                <a:latin typeface="Fira Code"/>
              </a:rPr>
              <a:t>started</a:t>
            </a:r>
            <a:r>
              <a:rPr kumimoji="0" lang="fr-FR" altLang="fr-FR" b="0" i="0" u="none" strike="noStrike" cap="none" normalizeH="0" baseline="0" dirty="0">
                <a:ln>
                  <a:noFill/>
                </a:ln>
                <a:solidFill>
                  <a:srgbClr val="6A8759"/>
                </a:solidFill>
                <a:effectLst/>
                <a:latin typeface="Fira Code"/>
              </a:rPr>
              <a:t>"</a:t>
            </a:r>
            <a:r>
              <a:rPr kumimoji="0" lang="fr-FR" altLang="fr-FR" b="0" i="0" u="none" strike="noStrike" cap="none" normalizeH="0" baseline="0" dirty="0">
                <a:ln>
                  <a:noFill/>
                </a:ln>
                <a:solidFill>
                  <a:srgbClr val="A9B7C6"/>
                </a:solidFill>
                <a:effectLst/>
                <a:latin typeface="Fira Code"/>
              </a:rPr>
              <a:t>)</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br>
              <a:rPr kumimoji="0" lang="fr-FR" altLang="fr-FR" b="0" i="0" u="none" strike="noStrike" cap="none" normalizeH="0" baseline="0" dirty="0">
                <a:ln>
                  <a:noFill/>
                </a:ln>
                <a:solidFill>
                  <a:srgbClr val="A9B7C6"/>
                </a:solidFill>
                <a:effectLst/>
                <a:latin typeface="Fira Code"/>
              </a:rPr>
            </a:b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1" i="0" u="none" strike="noStrike" cap="none" normalizeH="0" baseline="0" dirty="0" err="1">
                <a:ln>
                  <a:noFill/>
                </a:ln>
                <a:solidFill>
                  <a:srgbClr val="CC7832"/>
                </a:solidFill>
                <a:effectLst/>
                <a:latin typeface="Fira Code"/>
              </a:rPr>
              <a:t>override</a:t>
            </a:r>
            <a:r>
              <a:rPr kumimoji="0" lang="fr-FR" altLang="fr-FR" b="1" i="0" u="none" strike="noStrike" cap="none" normalizeH="0" baseline="0" dirty="0">
                <a:ln>
                  <a:noFill/>
                </a:ln>
                <a:solidFill>
                  <a:srgbClr val="CC7832"/>
                </a:solidFill>
                <a:effectLst/>
                <a:latin typeface="Fira Code"/>
              </a:rPr>
              <a:t> </a:t>
            </a:r>
            <a:r>
              <a:rPr kumimoji="0" lang="fr-FR" altLang="fr-FR" b="1" i="0" u="none" strike="noStrike" cap="none" normalizeH="0" baseline="0" dirty="0" err="1">
                <a:ln>
                  <a:noFill/>
                </a:ln>
                <a:solidFill>
                  <a:srgbClr val="CC7832"/>
                </a:solidFill>
                <a:effectLst/>
                <a:latin typeface="Fira Code"/>
              </a:rPr>
              <a:t>def</a:t>
            </a:r>
            <a:r>
              <a:rPr kumimoji="0" lang="fr-FR" altLang="fr-FR" b="1" i="0" u="none" strike="noStrike" cap="none" normalizeH="0" baseline="0" dirty="0">
                <a:ln>
                  <a:noFill/>
                </a:ln>
                <a:solidFill>
                  <a:srgbClr val="CC7832"/>
                </a:solidFill>
                <a:effectLst/>
                <a:latin typeface="Fira Code"/>
              </a:rPr>
              <a:t> </a:t>
            </a:r>
            <a:r>
              <a:rPr kumimoji="0" lang="fr-FR" altLang="fr-FR" b="0" i="0" u="none" strike="noStrike" cap="none" normalizeH="0" baseline="0" dirty="0" err="1">
                <a:ln>
                  <a:noFill/>
                </a:ln>
                <a:solidFill>
                  <a:srgbClr val="A9B7C6"/>
                </a:solidFill>
                <a:effectLst/>
                <a:latin typeface="Fira Code"/>
              </a:rPr>
              <a:t>postStop</a:t>
            </a:r>
            <a:r>
              <a:rPr kumimoji="0" lang="fr-FR" altLang="fr-FR" b="0" i="0" u="none" strike="noStrike" cap="none" normalizeH="0" baseline="0" dirty="0">
                <a:ln>
                  <a:noFill/>
                </a:ln>
                <a:solidFill>
                  <a:srgbClr val="A9B7C6"/>
                </a:solidFill>
                <a:effectLst/>
                <a:latin typeface="Fira Code"/>
              </a:rPr>
              <a:t>(): Unit = {</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0" i="0" u="none" strike="noStrike" cap="none" normalizeH="0" baseline="0" dirty="0" err="1">
                <a:ln>
                  <a:noFill/>
                </a:ln>
                <a:solidFill>
                  <a:srgbClr val="A9B7C6"/>
                </a:solidFill>
                <a:effectLst/>
                <a:latin typeface="Fira Code"/>
              </a:rPr>
              <a:t>println</a:t>
            </a:r>
            <a:r>
              <a:rPr kumimoji="0" lang="fr-FR" altLang="fr-FR" b="0" i="0" u="none" strike="noStrike" cap="none" normalizeH="0" baseline="0" dirty="0">
                <a:ln>
                  <a:noFill/>
                </a:ln>
                <a:solidFill>
                  <a:srgbClr val="A9B7C6"/>
                </a:solidFill>
                <a:effectLst/>
                <a:latin typeface="Fira Code"/>
              </a:rPr>
              <a:t>(</a:t>
            </a:r>
            <a:r>
              <a:rPr kumimoji="0" lang="fr-FR" altLang="fr-FR" b="0" i="0" u="none" strike="noStrike" cap="none" normalizeH="0" baseline="0" dirty="0">
                <a:ln>
                  <a:noFill/>
                </a:ln>
                <a:solidFill>
                  <a:srgbClr val="6A8759"/>
                </a:solidFill>
                <a:effectLst/>
                <a:latin typeface="Fira Code"/>
              </a:rPr>
              <a:t>"Acteur Example arrêté"</a:t>
            </a:r>
            <a:r>
              <a:rPr kumimoji="0" lang="fr-FR" altLang="fr-FR" b="0" i="0" u="none" strike="noStrike" cap="none" normalizeH="0" baseline="0" dirty="0">
                <a:ln>
                  <a:noFill/>
                </a:ln>
                <a:solidFill>
                  <a:srgbClr val="A9B7C6"/>
                </a:solidFill>
                <a:effectLst/>
                <a:latin typeface="Fira Code"/>
              </a:rPr>
              <a:t>)</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br>
              <a:rPr kumimoji="0" lang="fr-FR" altLang="fr-FR" b="0" i="0" u="none" strike="noStrike" cap="none" normalizeH="0" baseline="0" dirty="0">
                <a:ln>
                  <a:noFill/>
                </a:ln>
                <a:solidFill>
                  <a:srgbClr val="A9B7C6"/>
                </a:solidFill>
                <a:effectLst/>
                <a:latin typeface="Fira Code"/>
              </a:rPr>
            </a:b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1" i="0" u="none" strike="noStrike" cap="none" normalizeH="0" baseline="0" dirty="0" err="1">
                <a:ln>
                  <a:noFill/>
                </a:ln>
                <a:solidFill>
                  <a:srgbClr val="CC7832"/>
                </a:solidFill>
                <a:effectLst/>
                <a:latin typeface="Fira Code"/>
              </a:rPr>
              <a:t>override</a:t>
            </a:r>
            <a:r>
              <a:rPr kumimoji="0" lang="fr-FR" altLang="fr-FR" b="1" i="0" u="none" strike="noStrike" cap="none" normalizeH="0" baseline="0" dirty="0">
                <a:ln>
                  <a:noFill/>
                </a:ln>
                <a:solidFill>
                  <a:srgbClr val="CC7832"/>
                </a:solidFill>
                <a:effectLst/>
                <a:latin typeface="Fira Code"/>
              </a:rPr>
              <a:t> </a:t>
            </a:r>
            <a:r>
              <a:rPr kumimoji="0" lang="fr-FR" altLang="fr-FR" b="1" i="0" u="none" strike="noStrike" cap="none" normalizeH="0" baseline="0" dirty="0" err="1">
                <a:ln>
                  <a:noFill/>
                </a:ln>
                <a:solidFill>
                  <a:srgbClr val="CC7832"/>
                </a:solidFill>
                <a:effectLst/>
                <a:latin typeface="Fira Code"/>
              </a:rPr>
              <a:t>def</a:t>
            </a:r>
            <a:r>
              <a:rPr kumimoji="0" lang="fr-FR" altLang="fr-FR" b="1" i="0" u="none" strike="noStrike" cap="none" normalizeH="0" baseline="0" dirty="0">
                <a:ln>
                  <a:noFill/>
                </a:ln>
                <a:solidFill>
                  <a:srgbClr val="CC7832"/>
                </a:solidFill>
                <a:effectLst/>
                <a:latin typeface="Fira Code"/>
              </a:rPr>
              <a:t> </a:t>
            </a:r>
            <a:r>
              <a:rPr kumimoji="0" lang="fr-FR" altLang="fr-FR" b="0" i="0" u="none" strike="noStrike" cap="none" normalizeH="0" baseline="0" dirty="0" err="1">
                <a:ln>
                  <a:noFill/>
                </a:ln>
                <a:solidFill>
                  <a:srgbClr val="A9B7C6"/>
                </a:solidFill>
                <a:effectLst/>
                <a:latin typeface="Fira Code"/>
              </a:rPr>
              <a:t>receive</a:t>
            </a:r>
            <a:r>
              <a:rPr kumimoji="0" lang="fr-FR" altLang="fr-FR" b="0" i="0" u="none" strike="noStrike" cap="none" normalizeH="0" baseline="0" dirty="0">
                <a:ln>
                  <a:noFill/>
                </a:ln>
                <a:solidFill>
                  <a:srgbClr val="A9B7C6"/>
                </a:solidFill>
                <a:effectLst/>
                <a:latin typeface="Fira Code"/>
              </a:rPr>
              <a:t>: </a:t>
            </a:r>
            <a:r>
              <a:rPr kumimoji="0" lang="fr-FR" altLang="fr-FR" b="0" i="0" u="none" strike="noStrike" cap="none" normalizeH="0" baseline="0" dirty="0" err="1">
                <a:ln>
                  <a:noFill/>
                </a:ln>
                <a:solidFill>
                  <a:srgbClr val="A9B7C6"/>
                </a:solidFill>
                <a:effectLst/>
                <a:latin typeface="Fira Code"/>
              </a:rPr>
              <a:t>Receive</a:t>
            </a:r>
            <a:r>
              <a:rPr kumimoji="0" lang="fr-FR" altLang="fr-FR" b="0" i="0" u="none" strike="noStrike" cap="none" normalizeH="0" baseline="0" dirty="0">
                <a:ln>
                  <a:noFill/>
                </a:ln>
                <a:solidFill>
                  <a:srgbClr val="A9B7C6"/>
                </a:solidFill>
                <a:effectLst/>
                <a:latin typeface="Fira Code"/>
              </a:rPr>
              <a:t> = {</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0" i="0" u="none" strike="noStrike" cap="none" normalizeH="0" baseline="0" dirty="0">
                <a:ln>
                  <a:noFill/>
                </a:ln>
                <a:solidFill>
                  <a:srgbClr val="808080"/>
                </a:solidFill>
                <a:effectLst/>
                <a:latin typeface="Fira Code"/>
              </a:rPr>
              <a:t>// self est une référence de type </a:t>
            </a:r>
            <a:r>
              <a:rPr kumimoji="0" lang="fr-FR" altLang="fr-FR" b="0" i="0" u="none" strike="noStrike" cap="none" normalizeH="0" baseline="0" dirty="0" err="1">
                <a:ln>
                  <a:noFill/>
                </a:ln>
                <a:solidFill>
                  <a:srgbClr val="808080"/>
                </a:solidFill>
                <a:effectLst/>
                <a:latin typeface="Fira Code"/>
              </a:rPr>
              <a:t>actorRef</a:t>
            </a:r>
            <a:r>
              <a:rPr kumimoji="0" lang="fr-FR" altLang="fr-FR" b="0" i="0" u="none" strike="noStrike" cap="none" normalizeH="0" baseline="0" dirty="0">
                <a:ln>
                  <a:noFill/>
                </a:ln>
                <a:solidFill>
                  <a:srgbClr val="808080"/>
                </a:solidFill>
                <a:effectLst/>
                <a:latin typeface="Fira Code"/>
              </a:rPr>
              <a:t> qui renvoie l'adresse de l'acteur</a:t>
            </a:r>
            <a:br>
              <a:rPr kumimoji="0" lang="fr-FR" altLang="fr-FR" b="0" i="0" u="none" strike="noStrike" cap="none" normalizeH="0" baseline="0" dirty="0">
                <a:ln>
                  <a:noFill/>
                </a:ln>
                <a:solidFill>
                  <a:srgbClr val="808080"/>
                </a:solidFill>
                <a:effectLst/>
                <a:latin typeface="Fira Code"/>
              </a:rPr>
            </a:br>
            <a:r>
              <a:rPr kumimoji="0" lang="fr-FR" altLang="fr-FR" b="0" i="0" u="none" strike="noStrike" cap="none" normalizeH="0" baseline="0" dirty="0">
                <a:ln>
                  <a:noFill/>
                </a:ln>
                <a:solidFill>
                  <a:srgbClr val="808080"/>
                </a:solidFill>
                <a:effectLst/>
                <a:latin typeface="Fira Code"/>
              </a:rPr>
              <a:t>    </a:t>
            </a:r>
            <a:r>
              <a:rPr kumimoji="0" lang="fr-FR" altLang="fr-FR" b="1" i="0" u="none" strike="noStrike" cap="none" normalizeH="0" baseline="0" dirty="0">
                <a:ln>
                  <a:noFill/>
                </a:ln>
                <a:solidFill>
                  <a:srgbClr val="CC7832"/>
                </a:solidFill>
                <a:effectLst/>
                <a:latin typeface="Fira Code"/>
              </a:rPr>
              <a:t>case </a:t>
            </a:r>
            <a:r>
              <a:rPr kumimoji="0" lang="fr-FR" altLang="fr-FR" b="0" i="0" u="none" strike="noStrike" cap="none" normalizeH="0" baseline="0" dirty="0">
                <a:ln>
                  <a:noFill/>
                </a:ln>
                <a:solidFill>
                  <a:srgbClr val="6A8759"/>
                </a:solidFill>
                <a:effectLst/>
                <a:latin typeface="Fira Code"/>
              </a:rPr>
              <a:t>"stop" </a:t>
            </a:r>
            <a:r>
              <a:rPr kumimoji="0" lang="fr-FR" altLang="fr-FR" b="0" i="0" u="none" strike="noStrike" cap="none" normalizeH="0" baseline="0" dirty="0">
                <a:ln>
                  <a:noFill/>
                </a:ln>
                <a:solidFill>
                  <a:srgbClr val="A9B7C6"/>
                </a:solidFill>
                <a:effectLst/>
                <a:latin typeface="Fira Code"/>
              </a:rPr>
              <a:t>=&gt; </a:t>
            </a:r>
            <a:r>
              <a:rPr kumimoji="0" lang="fr-FR" altLang="fr-FR" b="0" i="0" u="none" strike="noStrike" cap="none" normalizeH="0" baseline="0" dirty="0" err="1">
                <a:ln>
                  <a:noFill/>
                </a:ln>
                <a:solidFill>
                  <a:srgbClr val="A9B7C6"/>
                </a:solidFill>
                <a:effectLst/>
                <a:latin typeface="Fira Code"/>
              </a:rPr>
              <a:t>context.stop</a:t>
            </a:r>
            <a:r>
              <a:rPr kumimoji="0" lang="fr-FR" altLang="fr-FR" b="0" i="0" u="none" strike="noStrike" cap="none" normalizeH="0" baseline="0" dirty="0">
                <a:ln>
                  <a:noFill/>
                </a:ln>
                <a:solidFill>
                  <a:srgbClr val="A9B7C6"/>
                </a:solidFill>
                <a:effectLst/>
                <a:latin typeface="Fira Code"/>
              </a:rPr>
              <a:t>(self)</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1" i="0" u="none" strike="noStrike" cap="none" normalizeH="0" baseline="0" dirty="0">
                <a:ln>
                  <a:noFill/>
                </a:ln>
                <a:solidFill>
                  <a:srgbClr val="CC7832"/>
                </a:solidFill>
                <a:effectLst/>
                <a:latin typeface="Fira Code"/>
              </a:rPr>
              <a:t>case </a:t>
            </a:r>
            <a:r>
              <a:rPr kumimoji="0" lang="fr-FR" altLang="fr-FR" b="0" i="0" u="none" strike="noStrike" cap="none" normalizeH="0" baseline="0" dirty="0">
                <a:ln>
                  <a:noFill/>
                </a:ln>
                <a:solidFill>
                  <a:srgbClr val="A9B7C6"/>
                </a:solidFill>
                <a:effectLst/>
                <a:latin typeface="Fira Code"/>
              </a:rPr>
              <a:t>x =&gt; </a:t>
            </a:r>
            <a:r>
              <a:rPr kumimoji="0" lang="fr-FR" altLang="fr-FR" b="0" i="0" u="none" strike="noStrike" cap="none" normalizeH="0" baseline="0" dirty="0" err="1">
                <a:ln>
                  <a:noFill/>
                </a:ln>
                <a:solidFill>
                  <a:srgbClr val="A9B7C6"/>
                </a:solidFill>
                <a:effectLst/>
                <a:latin typeface="Fira Code"/>
              </a:rPr>
              <a:t>logMessageReceived</a:t>
            </a:r>
            <a:r>
              <a:rPr kumimoji="0" lang="fr-FR" altLang="fr-FR" b="0" i="0" u="none" strike="noStrike" cap="none" normalizeH="0" baseline="0" dirty="0">
                <a:ln>
                  <a:noFill/>
                </a:ln>
                <a:solidFill>
                  <a:srgbClr val="A9B7C6"/>
                </a:solidFill>
                <a:effectLst/>
                <a:latin typeface="Fira Code"/>
              </a:rPr>
              <a:t>(x)</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br>
              <a:rPr kumimoji="0" lang="fr-FR" altLang="fr-FR" b="0" i="0" u="none" strike="noStrike" cap="none" normalizeH="0" baseline="0" dirty="0">
                <a:ln>
                  <a:noFill/>
                </a:ln>
                <a:solidFill>
                  <a:srgbClr val="A9B7C6"/>
                </a:solidFill>
                <a:effectLst/>
                <a:latin typeface="Fira Code"/>
              </a:rPr>
            </a:b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1" i="0" u="none" strike="noStrike" cap="none" normalizeH="0" baseline="0" dirty="0" err="1">
                <a:ln>
                  <a:noFill/>
                </a:ln>
                <a:solidFill>
                  <a:srgbClr val="CC7832"/>
                </a:solidFill>
                <a:effectLst/>
                <a:latin typeface="Fira Code"/>
              </a:rPr>
              <a:t>def</a:t>
            </a:r>
            <a:r>
              <a:rPr kumimoji="0" lang="fr-FR" altLang="fr-FR" b="1" i="0" u="none" strike="noStrike" cap="none" normalizeH="0" baseline="0" dirty="0">
                <a:ln>
                  <a:noFill/>
                </a:ln>
                <a:solidFill>
                  <a:srgbClr val="CC7832"/>
                </a:solidFill>
                <a:effectLst/>
                <a:latin typeface="Fira Code"/>
              </a:rPr>
              <a:t> </a:t>
            </a:r>
            <a:r>
              <a:rPr kumimoji="0" lang="fr-FR" altLang="fr-FR" b="0" i="0" u="none" strike="noStrike" cap="none" normalizeH="0" baseline="0" dirty="0" err="1">
                <a:ln>
                  <a:noFill/>
                </a:ln>
                <a:solidFill>
                  <a:srgbClr val="A9B7C6"/>
                </a:solidFill>
                <a:effectLst/>
                <a:latin typeface="Fira Code"/>
              </a:rPr>
              <a:t>logMessageReceived</a:t>
            </a:r>
            <a:r>
              <a:rPr kumimoji="0" lang="fr-FR" altLang="fr-FR" b="0" i="0" u="none" strike="noStrike" cap="none" normalizeH="0" baseline="0" dirty="0">
                <a:ln>
                  <a:noFill/>
                </a:ln>
                <a:solidFill>
                  <a:srgbClr val="A9B7C6"/>
                </a:solidFill>
                <a:effectLst/>
                <a:latin typeface="Fira Code"/>
              </a:rPr>
              <a:t>(message: </a:t>
            </a:r>
            <a:r>
              <a:rPr kumimoji="0" lang="fr-FR" altLang="fr-FR" b="0" i="0" u="none" strike="noStrike" cap="none" normalizeH="0" baseline="0" dirty="0" err="1">
                <a:ln>
                  <a:noFill/>
                </a:ln>
                <a:solidFill>
                  <a:srgbClr val="A9B7C6"/>
                </a:solidFill>
                <a:effectLst/>
                <a:latin typeface="Fira Code"/>
              </a:rPr>
              <a:t>Any</a:t>
            </a:r>
            <a:r>
              <a:rPr kumimoji="0" lang="fr-FR" altLang="fr-FR" b="0" i="0" u="none" strike="noStrike" cap="none" normalizeH="0" baseline="0" dirty="0">
                <a:ln>
                  <a:noFill/>
                </a:ln>
                <a:solidFill>
                  <a:srgbClr val="A9B7C6"/>
                </a:solidFill>
                <a:effectLst/>
                <a:latin typeface="Fira Code"/>
              </a:rPr>
              <a:t>): Unit = {</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0" i="0" u="none" strike="noStrike" cap="none" normalizeH="0" baseline="0" dirty="0" err="1">
                <a:ln>
                  <a:noFill/>
                </a:ln>
                <a:solidFill>
                  <a:srgbClr val="A9B7C6"/>
                </a:solidFill>
                <a:effectLst/>
                <a:latin typeface="Fira Code"/>
              </a:rPr>
              <a:t>println</a:t>
            </a:r>
            <a:r>
              <a:rPr kumimoji="0" lang="fr-FR" altLang="fr-FR" b="0" i="0" u="none" strike="noStrike" cap="none" normalizeH="0" baseline="0" dirty="0">
                <a:ln>
                  <a:noFill/>
                </a:ln>
                <a:solidFill>
                  <a:srgbClr val="A9B7C6"/>
                </a:solidFill>
                <a:effectLst/>
                <a:latin typeface="Fira Code"/>
              </a:rPr>
              <a:t>(</a:t>
            </a:r>
            <a:r>
              <a:rPr kumimoji="0" lang="fr-FR" altLang="fr-FR" b="0" i="0" u="none" strike="noStrike" cap="none" normalizeH="0" baseline="0" dirty="0" err="1">
                <a:ln>
                  <a:noFill/>
                </a:ln>
                <a:solidFill>
                  <a:srgbClr val="6A8759"/>
                </a:solidFill>
                <a:effectLst/>
                <a:latin typeface="Fira Code"/>
              </a:rPr>
              <a:t>s"message</a:t>
            </a:r>
            <a:r>
              <a:rPr kumimoji="0" lang="fr-FR" altLang="fr-FR" b="0" i="0" u="none" strike="noStrike" cap="none" normalizeH="0" baseline="0" dirty="0">
                <a:ln>
                  <a:noFill/>
                </a:ln>
                <a:solidFill>
                  <a:srgbClr val="6A8759"/>
                </a:solidFill>
                <a:effectLst/>
                <a:latin typeface="Fira Code"/>
              </a:rPr>
              <a:t>: </a:t>
            </a:r>
            <a:r>
              <a:rPr kumimoji="0" lang="fr-FR" altLang="fr-FR" b="1" i="0" u="none" strike="noStrike" cap="none" normalizeH="0" baseline="0" dirty="0">
                <a:ln>
                  <a:noFill/>
                </a:ln>
                <a:solidFill>
                  <a:srgbClr val="00B8BB"/>
                </a:solidFill>
                <a:effectLst/>
                <a:latin typeface="Fira Code"/>
              </a:rPr>
              <a:t>$</a:t>
            </a:r>
            <a:r>
              <a:rPr kumimoji="0" lang="fr-FR" altLang="fr-FR" b="0" i="0" u="none" strike="noStrike" cap="none" normalizeH="0" baseline="0" dirty="0">
                <a:ln>
                  <a:noFill/>
                </a:ln>
                <a:solidFill>
                  <a:srgbClr val="A9B7C6"/>
                </a:solidFill>
                <a:effectLst/>
                <a:latin typeface="Fira Code"/>
              </a:rPr>
              <a:t>message</a:t>
            </a:r>
            <a:r>
              <a:rPr kumimoji="0" lang="fr-FR" altLang="fr-FR" b="0" i="0" u="none" strike="noStrike" cap="none" normalizeH="0" baseline="0" dirty="0">
                <a:ln>
                  <a:noFill/>
                </a:ln>
                <a:solidFill>
                  <a:srgbClr val="6A8759"/>
                </a:solidFill>
                <a:effectLst/>
                <a:latin typeface="Fira Code"/>
              </a:rPr>
              <a:t>"</a:t>
            </a:r>
            <a:r>
              <a:rPr kumimoji="0" lang="fr-FR" altLang="fr-FR" b="0" i="0" u="none" strike="noStrike" cap="none" normalizeH="0" baseline="0" dirty="0">
                <a:ln>
                  <a:noFill/>
                </a:ln>
                <a:solidFill>
                  <a:srgbClr val="A9B7C6"/>
                </a:solidFill>
                <a:effectLst/>
                <a:latin typeface="Fira Code"/>
              </a:rPr>
              <a:t>)</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r>
              <a:rPr kumimoji="0" lang="fr-FR" altLang="fr-FR" b="0" i="0" u="none" strike="noStrike" cap="none" normalizeH="0" baseline="0" dirty="0" err="1">
                <a:ln>
                  <a:noFill/>
                </a:ln>
                <a:solidFill>
                  <a:srgbClr val="A9B7C6"/>
                </a:solidFill>
                <a:effectLst/>
                <a:latin typeface="Fira Code"/>
              </a:rPr>
              <a:t>actorEnfantRef</a:t>
            </a:r>
            <a:r>
              <a:rPr kumimoji="0" lang="fr-FR" altLang="fr-FR" b="0" i="0" u="none" strike="noStrike" cap="none" normalizeH="0" baseline="0" dirty="0">
                <a:ln>
                  <a:noFill/>
                </a:ln>
                <a:solidFill>
                  <a:srgbClr val="A9B7C6"/>
                </a:solidFill>
                <a:effectLst/>
                <a:latin typeface="Fira Code"/>
              </a:rPr>
              <a:t> ! message</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  }</a:t>
            </a:r>
            <a:br>
              <a:rPr kumimoji="0" lang="fr-FR" altLang="fr-FR" b="0" i="0" u="none" strike="noStrike" cap="none" normalizeH="0" baseline="0" dirty="0">
                <a:ln>
                  <a:noFill/>
                </a:ln>
                <a:solidFill>
                  <a:srgbClr val="A9B7C6"/>
                </a:solidFill>
                <a:effectLst/>
                <a:latin typeface="Fira Code"/>
              </a:rPr>
            </a:br>
            <a:r>
              <a:rPr kumimoji="0" lang="fr-FR" altLang="fr-FR" b="0" i="0" u="none" strike="noStrike" cap="none" normalizeH="0" baseline="0" dirty="0">
                <a:ln>
                  <a:noFill/>
                </a:ln>
                <a:solidFill>
                  <a:srgbClr val="A9B7C6"/>
                </a:solidFill>
                <a:effectLst/>
                <a:latin typeface="Fira Code"/>
              </a:rPr>
              <a: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4237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DAE91-A59B-4175-BD6D-B685899F0F09}"/>
              </a:ext>
            </a:extLst>
          </p:cNvPr>
          <p:cNvSpPr>
            <a:spLocks noGrp="1"/>
          </p:cNvSpPr>
          <p:nvPr>
            <p:ph type="title"/>
          </p:nvPr>
        </p:nvSpPr>
        <p:spPr/>
        <p:txBody>
          <a:bodyPr/>
          <a:lstStyle/>
          <a:p>
            <a:r>
              <a:rPr lang="fr-FR" dirty="0"/>
              <a:t>Un autre exemple ?</a:t>
            </a:r>
          </a:p>
        </p:txBody>
      </p:sp>
      <p:sp>
        <p:nvSpPr>
          <p:cNvPr id="4" name="Rectangle 1">
            <a:extLst>
              <a:ext uri="{FF2B5EF4-FFF2-40B4-BE49-F238E27FC236}">
                <a16:creationId xmlns:a16="http://schemas.microsoft.com/office/drawing/2014/main" id="{443D3772-8173-45A0-94D0-7628C966EFD3}"/>
              </a:ext>
            </a:extLst>
          </p:cNvPr>
          <p:cNvSpPr>
            <a:spLocks noChangeArrowheads="1"/>
          </p:cNvSpPr>
          <p:nvPr/>
        </p:nvSpPr>
        <p:spPr bwMode="auto">
          <a:xfrm>
            <a:off x="1124126" y="1746183"/>
            <a:ext cx="9943748"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fr-FR" altLang="fr-FR" sz="2000" b="1" i="0" u="none" strike="noStrike" cap="none" normalizeH="0" baseline="0" dirty="0" err="1">
                <a:ln>
                  <a:noFill/>
                </a:ln>
                <a:solidFill>
                  <a:srgbClr val="CC7832"/>
                </a:solidFill>
                <a:effectLst/>
                <a:latin typeface="Fira Code"/>
              </a:rPr>
              <a:t>object</a:t>
            </a:r>
            <a:r>
              <a:rPr kumimoji="0" lang="fr-FR" altLang="fr-FR" sz="2000" b="1" i="0" u="none" strike="noStrike" cap="none" normalizeH="0" baseline="0" dirty="0">
                <a:ln>
                  <a:noFill/>
                </a:ln>
                <a:solidFill>
                  <a:srgbClr val="CC7832"/>
                </a:solidFill>
                <a:effectLst/>
                <a:latin typeface="Fira Code"/>
              </a:rPr>
              <a:t> </a:t>
            </a:r>
            <a:r>
              <a:rPr kumimoji="0" lang="fr-FR" altLang="fr-FR" sz="2000" b="0" i="0" u="none" strike="noStrike" cap="none" normalizeH="0" baseline="0" dirty="0" err="1">
                <a:ln>
                  <a:noFill/>
                </a:ln>
                <a:solidFill>
                  <a:srgbClr val="A9B7C6"/>
                </a:solidFill>
                <a:effectLst/>
                <a:latin typeface="Fira Code"/>
              </a:rPr>
              <a:t>MainObject</a:t>
            </a:r>
            <a:r>
              <a:rPr kumimoji="0" lang="fr-FR" altLang="fr-FR" sz="2000" b="0" i="0" u="none" strike="noStrike" cap="none" normalizeH="0" baseline="0" dirty="0">
                <a:ln>
                  <a:noFill/>
                </a:ln>
                <a:solidFill>
                  <a:srgbClr val="A9B7C6"/>
                </a:solidFill>
                <a:effectLst/>
                <a:latin typeface="Fira Code"/>
              </a:rPr>
              <a:t> </a:t>
            </a:r>
            <a:r>
              <a:rPr kumimoji="0" lang="fr-FR" altLang="fr-FR" sz="2000" b="1" i="0" u="none" strike="noStrike" cap="none" normalizeH="0" baseline="0" dirty="0" err="1">
                <a:ln>
                  <a:noFill/>
                </a:ln>
                <a:solidFill>
                  <a:srgbClr val="CC7832"/>
                </a:solidFill>
                <a:effectLst/>
                <a:latin typeface="Fira Code"/>
              </a:rPr>
              <a:t>extends</a:t>
            </a:r>
            <a:r>
              <a:rPr kumimoji="0" lang="fr-FR" altLang="fr-FR" sz="2000" b="1" i="0" u="none" strike="noStrike" cap="none" normalizeH="0" baseline="0" dirty="0">
                <a:ln>
                  <a:noFill/>
                </a:ln>
                <a:solidFill>
                  <a:srgbClr val="CC7832"/>
                </a:solidFill>
                <a:effectLst/>
                <a:latin typeface="Fira Code"/>
              </a:rPr>
              <a:t> </a:t>
            </a:r>
            <a:r>
              <a:rPr kumimoji="0" lang="fr-FR" altLang="fr-FR" sz="2000" b="0" i="0" u="none" strike="noStrike" cap="none" normalizeH="0" baseline="0" dirty="0">
                <a:ln>
                  <a:noFill/>
                </a:ln>
                <a:solidFill>
                  <a:srgbClr val="A9B7C6"/>
                </a:solidFill>
                <a:effectLst/>
                <a:latin typeface="Fira Code"/>
              </a:rPr>
              <a:t>App {</a:t>
            </a:r>
            <a:br>
              <a:rPr kumimoji="0" lang="fr-FR" altLang="fr-FR" sz="2000" b="0" i="0" u="none" strike="noStrike" cap="none" normalizeH="0" baseline="0" dirty="0">
                <a:ln>
                  <a:noFill/>
                </a:ln>
                <a:solidFill>
                  <a:srgbClr val="A9B7C6"/>
                </a:solidFill>
                <a:effectLst/>
                <a:latin typeface="Fira Code"/>
              </a:rPr>
            </a:br>
            <a:br>
              <a:rPr kumimoji="0" lang="fr-FR" altLang="fr-FR" sz="2000" b="0" i="0" u="none" strike="noStrike" cap="none" normalizeH="0" baseline="0" dirty="0">
                <a:ln>
                  <a:noFill/>
                </a:ln>
                <a:solidFill>
                  <a:srgbClr val="A9B7C6"/>
                </a:solidFill>
                <a:effectLst/>
                <a:latin typeface="Fira Code"/>
              </a:rPr>
            </a:br>
            <a:r>
              <a:rPr kumimoji="0" lang="fr-FR" altLang="fr-FR" sz="2000" b="0" i="0" u="none" strike="noStrike" cap="none" normalizeH="0" baseline="0" dirty="0">
                <a:ln>
                  <a:noFill/>
                </a:ln>
                <a:solidFill>
                  <a:srgbClr val="A9B7C6"/>
                </a:solidFill>
                <a:effectLst/>
                <a:latin typeface="Fira Code"/>
              </a:rPr>
              <a:t> </a:t>
            </a:r>
            <a:r>
              <a:rPr lang="fr-FR" altLang="fr-FR" sz="2000" b="1" dirty="0">
                <a:solidFill>
                  <a:srgbClr val="CC7832"/>
                </a:solidFill>
                <a:latin typeface="Fira Code"/>
              </a:rPr>
              <a:t>val  </a:t>
            </a:r>
            <a:r>
              <a:rPr lang="fr-FR" altLang="fr-FR" sz="2000" i="1" dirty="0">
                <a:solidFill>
                  <a:srgbClr val="9876AA"/>
                </a:solidFill>
                <a:latin typeface="Fira Code"/>
              </a:rPr>
              <a:t>message =  </a:t>
            </a:r>
            <a:r>
              <a:rPr lang="fr-FR" altLang="fr-FR" sz="2000" dirty="0">
                <a:solidFill>
                  <a:srgbClr val="6A8759"/>
                </a:solidFill>
                <a:latin typeface="Fira Code"/>
              </a:rPr>
              <a:t>"Message simple"</a:t>
            </a:r>
            <a:br>
              <a:rPr kumimoji="0" lang="fr-FR" altLang="fr-FR" sz="2000" b="0" i="0" u="none" strike="noStrike" cap="none" normalizeH="0" baseline="0" dirty="0">
                <a:ln>
                  <a:noFill/>
                </a:ln>
                <a:solidFill>
                  <a:srgbClr val="A9B7C6"/>
                </a:solidFill>
                <a:effectLst/>
                <a:latin typeface="Fira Code"/>
              </a:rPr>
            </a:br>
            <a:r>
              <a:rPr kumimoji="0" lang="fr-FR" altLang="fr-FR" sz="2000" b="0" i="0" u="none" strike="noStrike" cap="none" normalizeH="0" baseline="0" dirty="0">
                <a:ln>
                  <a:noFill/>
                </a:ln>
                <a:solidFill>
                  <a:srgbClr val="A9B7C6"/>
                </a:solidFill>
                <a:effectLst/>
                <a:latin typeface="Fira Code"/>
              </a:rPr>
              <a:t>  </a:t>
            </a:r>
            <a:r>
              <a:rPr kumimoji="0" lang="fr-FR" altLang="fr-FR" sz="2000" b="0" i="0" u="none" strike="noStrike" cap="none" normalizeH="0" baseline="0" dirty="0">
                <a:ln>
                  <a:noFill/>
                </a:ln>
                <a:solidFill>
                  <a:srgbClr val="808080"/>
                </a:solidFill>
                <a:effectLst/>
                <a:latin typeface="Fira Code"/>
              </a:rPr>
              <a:t>// </a:t>
            </a:r>
            <a:r>
              <a:rPr kumimoji="0" lang="fr-FR" altLang="fr-FR" sz="2000" b="0" i="1" u="none" strike="noStrike" cap="none" normalizeH="0" baseline="0" dirty="0">
                <a:ln>
                  <a:noFill/>
                </a:ln>
                <a:solidFill>
                  <a:srgbClr val="A8C023"/>
                </a:solidFill>
                <a:effectLst/>
                <a:latin typeface="Fira Code"/>
              </a:rPr>
              <a:t>Création d’un </a:t>
            </a:r>
            <a:r>
              <a:rPr kumimoji="0" lang="fr-FR" altLang="fr-FR" sz="2000" b="0" i="1" u="none" strike="noStrike" cap="none" normalizeH="0" baseline="0" dirty="0" err="1">
                <a:ln>
                  <a:noFill/>
                </a:ln>
                <a:solidFill>
                  <a:srgbClr val="A8C023"/>
                </a:solidFill>
                <a:effectLst/>
                <a:latin typeface="Fira Code"/>
              </a:rPr>
              <a:t>systeme</a:t>
            </a:r>
            <a:r>
              <a:rPr kumimoji="0" lang="fr-FR" altLang="fr-FR" sz="2000" b="0" i="1" u="none" strike="noStrike" cap="none" normalizeH="0" baseline="0" dirty="0">
                <a:ln>
                  <a:noFill/>
                </a:ln>
                <a:solidFill>
                  <a:srgbClr val="A8C023"/>
                </a:solidFill>
                <a:effectLst/>
                <a:latin typeface="Fira Code"/>
              </a:rPr>
              <a:t> d'acteur</a:t>
            </a:r>
            <a:br>
              <a:rPr kumimoji="0" lang="fr-FR" altLang="fr-FR" sz="2000" b="0" i="1" u="none" strike="noStrike" cap="none" normalizeH="0" baseline="0" dirty="0">
                <a:ln>
                  <a:noFill/>
                </a:ln>
                <a:solidFill>
                  <a:srgbClr val="A8C023"/>
                </a:solidFill>
                <a:effectLst/>
                <a:latin typeface="Fira Code"/>
              </a:rPr>
            </a:br>
            <a:r>
              <a:rPr kumimoji="0" lang="fr-FR" altLang="fr-FR" sz="2000" b="0" i="1" u="none" strike="noStrike" cap="none" normalizeH="0" baseline="0" dirty="0">
                <a:ln>
                  <a:noFill/>
                </a:ln>
                <a:solidFill>
                  <a:srgbClr val="A8C023"/>
                </a:solidFill>
                <a:effectLst/>
                <a:latin typeface="Fira Code"/>
              </a:rPr>
              <a:t>  </a:t>
            </a:r>
            <a:r>
              <a:rPr kumimoji="0" lang="fr-FR" altLang="fr-FR" sz="2000" b="1" i="0" u="none" strike="noStrike" cap="none" normalizeH="0" baseline="0" dirty="0">
                <a:ln>
                  <a:noFill/>
                </a:ln>
                <a:solidFill>
                  <a:srgbClr val="CC7832"/>
                </a:solidFill>
                <a:effectLst/>
                <a:latin typeface="Fira Code"/>
              </a:rPr>
              <a:t>val </a:t>
            </a:r>
            <a:r>
              <a:rPr kumimoji="0" lang="fr-FR" altLang="fr-FR" sz="2000" b="0" i="1" u="none" strike="noStrike" cap="none" normalizeH="0" baseline="0" dirty="0">
                <a:ln>
                  <a:noFill/>
                </a:ln>
                <a:solidFill>
                  <a:srgbClr val="9876AA"/>
                </a:solidFill>
                <a:effectLst/>
                <a:latin typeface="Fira Code"/>
              </a:rPr>
              <a:t>system </a:t>
            </a:r>
            <a:r>
              <a:rPr kumimoji="0" lang="fr-FR" altLang="fr-FR" sz="2000" b="0" i="0" u="none" strike="noStrike" cap="none" normalizeH="0" baseline="0" dirty="0">
                <a:ln>
                  <a:noFill/>
                </a:ln>
                <a:solidFill>
                  <a:srgbClr val="A9B7C6"/>
                </a:solidFill>
                <a:effectLst/>
                <a:latin typeface="Fira Code"/>
              </a:rPr>
              <a:t>= </a:t>
            </a:r>
            <a:r>
              <a:rPr kumimoji="0" lang="fr-FR" altLang="fr-FR" sz="2000" b="0" i="1" u="none" strike="noStrike" cap="none" normalizeH="0" baseline="0" dirty="0" err="1">
                <a:ln>
                  <a:noFill/>
                </a:ln>
                <a:solidFill>
                  <a:srgbClr val="A9B7C6"/>
                </a:solidFill>
                <a:effectLst/>
                <a:latin typeface="Fira Code"/>
              </a:rPr>
              <a:t>ActorSystem</a:t>
            </a:r>
            <a:r>
              <a:rPr kumimoji="0" lang="fr-FR" altLang="fr-FR" sz="2000" b="0" i="0" u="none" strike="noStrike" cap="none" normalizeH="0" baseline="0" dirty="0">
                <a:ln>
                  <a:noFill/>
                </a:ln>
                <a:solidFill>
                  <a:srgbClr val="A9B7C6"/>
                </a:solidFill>
                <a:effectLst/>
                <a:latin typeface="Fira Code"/>
              </a:rPr>
              <a:t>(</a:t>
            </a:r>
            <a:r>
              <a:rPr kumimoji="0" lang="fr-FR" altLang="fr-FR" sz="2000" b="0" i="0" u="none" strike="noStrike" cap="none" normalizeH="0" baseline="0" dirty="0">
                <a:ln>
                  <a:noFill/>
                </a:ln>
                <a:solidFill>
                  <a:srgbClr val="6A8759"/>
                </a:solidFill>
                <a:effectLst/>
                <a:latin typeface="Fira Code"/>
              </a:rPr>
              <a:t>"</a:t>
            </a:r>
            <a:r>
              <a:rPr kumimoji="0" lang="fr-FR" altLang="fr-FR" sz="2000" b="0" i="0" u="none" strike="noStrike" cap="none" normalizeH="0" baseline="0" dirty="0" err="1">
                <a:ln>
                  <a:noFill/>
                </a:ln>
                <a:solidFill>
                  <a:srgbClr val="6A8759"/>
                </a:solidFill>
                <a:effectLst/>
                <a:latin typeface="Fira Code"/>
              </a:rPr>
              <a:t>MeetupAkka</a:t>
            </a:r>
            <a:r>
              <a:rPr kumimoji="0" lang="fr-FR" altLang="fr-FR" sz="2000" b="0" i="0" u="none" strike="noStrike" cap="none" normalizeH="0" baseline="0" dirty="0">
                <a:ln>
                  <a:noFill/>
                </a:ln>
                <a:solidFill>
                  <a:srgbClr val="6A8759"/>
                </a:solidFill>
                <a:effectLst/>
                <a:latin typeface="Fira Code"/>
              </a:rPr>
              <a:t>"</a:t>
            </a:r>
            <a:r>
              <a:rPr kumimoji="0" lang="fr-FR" altLang="fr-FR" sz="2000" b="0" i="0" u="none" strike="noStrike" cap="none" normalizeH="0" baseline="0" dirty="0">
                <a:ln>
                  <a:noFill/>
                </a:ln>
                <a:solidFill>
                  <a:srgbClr val="A9B7C6"/>
                </a:solidFill>
                <a:effectLst/>
                <a:latin typeface="Fira Code"/>
              </a:rPr>
              <a:t>)</a:t>
            </a:r>
            <a:br>
              <a:rPr kumimoji="0" lang="fr-FR" altLang="fr-FR" sz="2000" b="0" i="0" u="none" strike="noStrike" cap="none" normalizeH="0" baseline="0" dirty="0">
                <a:ln>
                  <a:noFill/>
                </a:ln>
                <a:solidFill>
                  <a:srgbClr val="A9B7C6"/>
                </a:solidFill>
                <a:effectLst/>
                <a:latin typeface="Fira Code"/>
              </a:rPr>
            </a:br>
            <a:br>
              <a:rPr kumimoji="0" lang="fr-FR" altLang="fr-FR" sz="2000" b="0" i="0" u="none" strike="noStrike" cap="none" normalizeH="0" baseline="0" dirty="0">
                <a:ln>
                  <a:noFill/>
                </a:ln>
                <a:solidFill>
                  <a:srgbClr val="A9B7C6"/>
                </a:solidFill>
                <a:effectLst/>
                <a:latin typeface="Fira Code"/>
              </a:rPr>
            </a:br>
            <a:r>
              <a:rPr kumimoji="0" lang="fr-FR" altLang="fr-FR" sz="2000" b="0" i="0" u="none" strike="noStrike" cap="none" normalizeH="0" baseline="0" dirty="0">
                <a:ln>
                  <a:noFill/>
                </a:ln>
                <a:solidFill>
                  <a:srgbClr val="A9B7C6"/>
                </a:solidFill>
                <a:effectLst/>
                <a:latin typeface="Fira Code"/>
              </a:rPr>
              <a:t>  </a:t>
            </a:r>
            <a:r>
              <a:rPr kumimoji="0" lang="fr-FR" altLang="fr-FR" sz="2000" b="0" i="0" u="none" strike="noStrike" cap="none" normalizeH="0" baseline="0" dirty="0">
                <a:ln>
                  <a:noFill/>
                </a:ln>
                <a:solidFill>
                  <a:srgbClr val="808080"/>
                </a:solidFill>
                <a:effectLst/>
                <a:latin typeface="Fira Code"/>
              </a:rPr>
              <a:t>// </a:t>
            </a:r>
            <a:r>
              <a:rPr kumimoji="0" lang="fr-FR" altLang="fr-FR" sz="2000" b="0" i="1" u="none" strike="noStrike" cap="none" normalizeH="0" baseline="0" dirty="0">
                <a:ln>
                  <a:noFill/>
                </a:ln>
                <a:solidFill>
                  <a:srgbClr val="A8C023"/>
                </a:solidFill>
                <a:effectLst/>
                <a:latin typeface="Fira Code"/>
              </a:rPr>
              <a:t>Cr</a:t>
            </a:r>
            <a:r>
              <a:rPr lang="fr-FR" altLang="fr-FR" sz="2000" i="1" dirty="0">
                <a:solidFill>
                  <a:srgbClr val="A8C023"/>
                </a:solidFill>
                <a:latin typeface="Fira Code"/>
              </a:rPr>
              <a:t>é</a:t>
            </a:r>
            <a:r>
              <a:rPr kumimoji="0" lang="fr-FR" altLang="fr-FR" sz="2000" b="0" i="1" u="none" strike="noStrike" cap="none" normalizeH="0" baseline="0" dirty="0">
                <a:ln>
                  <a:noFill/>
                </a:ln>
                <a:solidFill>
                  <a:srgbClr val="A8C023"/>
                </a:solidFill>
                <a:effectLst/>
                <a:latin typeface="Fira Code"/>
              </a:rPr>
              <a:t>ation d’une instance de </a:t>
            </a:r>
            <a:r>
              <a:rPr kumimoji="0" lang="fr-FR" altLang="fr-FR" sz="2000" b="0" i="1" u="none" strike="noStrike" cap="none" normalizeH="0" baseline="0" dirty="0" err="1">
                <a:ln>
                  <a:noFill/>
                </a:ln>
                <a:solidFill>
                  <a:srgbClr val="A8C023"/>
                </a:solidFill>
                <a:effectLst/>
                <a:latin typeface="Fira Code"/>
              </a:rPr>
              <a:t>ActeurSimple</a:t>
            </a:r>
            <a:r>
              <a:rPr kumimoji="0" lang="fr-FR" altLang="fr-FR" sz="2000" b="0" i="1" u="none" strike="noStrike" cap="none" normalizeH="0" baseline="0" dirty="0">
                <a:ln>
                  <a:noFill/>
                </a:ln>
                <a:solidFill>
                  <a:srgbClr val="A8C023"/>
                </a:solidFill>
                <a:effectLst/>
                <a:latin typeface="Fira Code"/>
              </a:rPr>
              <a:t> (elle doit renvoyer une référence)</a:t>
            </a:r>
            <a:br>
              <a:rPr kumimoji="0" lang="fr-FR" altLang="fr-FR" sz="2000" b="0" i="1" u="none" strike="noStrike" cap="none" normalizeH="0" baseline="0" dirty="0">
                <a:ln>
                  <a:noFill/>
                </a:ln>
                <a:solidFill>
                  <a:srgbClr val="A8C023"/>
                </a:solidFill>
                <a:effectLst/>
                <a:latin typeface="Fira Code"/>
              </a:rPr>
            </a:br>
            <a:r>
              <a:rPr kumimoji="0" lang="fr-FR" altLang="fr-FR" sz="2000" b="0" i="1" u="none" strike="noStrike" cap="none" normalizeH="0" baseline="0" dirty="0">
                <a:ln>
                  <a:noFill/>
                </a:ln>
                <a:solidFill>
                  <a:srgbClr val="A8C023"/>
                </a:solidFill>
                <a:effectLst/>
                <a:latin typeface="Fira Code"/>
              </a:rPr>
              <a:t>  </a:t>
            </a:r>
            <a:r>
              <a:rPr kumimoji="0" lang="fr-FR" altLang="fr-FR" sz="2000" b="1" i="0" u="none" strike="noStrike" cap="none" normalizeH="0" baseline="0" dirty="0">
                <a:ln>
                  <a:noFill/>
                </a:ln>
                <a:solidFill>
                  <a:srgbClr val="CC7832"/>
                </a:solidFill>
                <a:effectLst/>
                <a:latin typeface="Fira Code"/>
              </a:rPr>
              <a:t>val </a:t>
            </a:r>
            <a:r>
              <a:rPr kumimoji="0" lang="fr-FR" altLang="fr-FR" sz="2000" b="0" i="1" u="none" strike="noStrike" cap="none" normalizeH="0" baseline="0" dirty="0" err="1">
                <a:ln>
                  <a:noFill/>
                </a:ln>
                <a:solidFill>
                  <a:srgbClr val="9876AA"/>
                </a:solidFill>
                <a:effectLst/>
                <a:latin typeface="Fira Code"/>
              </a:rPr>
              <a:t>acteurSimple</a:t>
            </a:r>
            <a:r>
              <a:rPr kumimoji="0" lang="fr-FR" altLang="fr-FR" sz="2000" b="0" i="1" u="none" strike="noStrike" cap="none" normalizeH="0" baseline="0" dirty="0">
                <a:ln>
                  <a:noFill/>
                </a:ln>
                <a:solidFill>
                  <a:srgbClr val="9876AA"/>
                </a:solidFill>
                <a:effectLst/>
                <a:latin typeface="Fira Code"/>
              </a:rPr>
              <a:t> </a:t>
            </a:r>
            <a:r>
              <a:rPr kumimoji="0" lang="fr-FR" altLang="fr-FR" sz="2000" b="0" i="0" u="none" strike="noStrike" cap="none" normalizeH="0" baseline="0" dirty="0">
                <a:ln>
                  <a:noFill/>
                </a:ln>
                <a:solidFill>
                  <a:srgbClr val="A9B7C6"/>
                </a:solidFill>
                <a:effectLst/>
                <a:latin typeface="Fira Code"/>
              </a:rPr>
              <a:t>= </a:t>
            </a:r>
            <a:r>
              <a:rPr kumimoji="0" lang="fr-FR" altLang="fr-FR" sz="2000" b="0" i="1" u="none" strike="noStrike" cap="none" normalizeH="0" baseline="0" dirty="0" err="1">
                <a:ln>
                  <a:noFill/>
                </a:ln>
                <a:solidFill>
                  <a:srgbClr val="9876AA"/>
                </a:solidFill>
                <a:effectLst/>
                <a:latin typeface="Fira Code"/>
              </a:rPr>
              <a:t>system</a:t>
            </a:r>
            <a:r>
              <a:rPr kumimoji="0" lang="fr-FR" altLang="fr-FR" sz="2000" b="0" i="0" u="none" strike="noStrike" cap="none" normalizeH="0" baseline="0" dirty="0" err="1">
                <a:ln>
                  <a:noFill/>
                </a:ln>
                <a:solidFill>
                  <a:srgbClr val="A9B7C6"/>
                </a:solidFill>
                <a:effectLst/>
                <a:latin typeface="Fira Code"/>
              </a:rPr>
              <a:t>.actorOf</a:t>
            </a:r>
            <a:r>
              <a:rPr kumimoji="0" lang="fr-FR" altLang="fr-FR" sz="2000" b="0" i="0" u="none" strike="noStrike" cap="none" normalizeH="0" baseline="0" dirty="0">
                <a:ln>
                  <a:noFill/>
                </a:ln>
                <a:solidFill>
                  <a:srgbClr val="A9B7C6"/>
                </a:solidFill>
                <a:effectLst/>
                <a:latin typeface="Fira Code"/>
              </a:rPr>
              <a:t>(</a:t>
            </a:r>
            <a:r>
              <a:rPr kumimoji="0" lang="fr-FR" altLang="fr-FR" sz="2000" b="0" i="1" u="none" strike="noStrike" cap="none" normalizeH="0" baseline="0" dirty="0" err="1">
                <a:ln>
                  <a:noFill/>
                </a:ln>
                <a:solidFill>
                  <a:srgbClr val="A9B7C6"/>
                </a:solidFill>
                <a:effectLst/>
                <a:latin typeface="Fira Code"/>
              </a:rPr>
              <a:t>Props</a:t>
            </a:r>
            <a:r>
              <a:rPr kumimoji="0" lang="fr-FR" altLang="fr-FR" sz="2000" b="0" i="0" u="none" strike="noStrike" cap="none" normalizeH="0" baseline="0" dirty="0">
                <a:ln>
                  <a:noFill/>
                </a:ln>
                <a:solidFill>
                  <a:srgbClr val="A9B7C6"/>
                </a:solidFill>
                <a:effectLst/>
                <a:latin typeface="Fira Code"/>
              </a:rPr>
              <a:t>[</a:t>
            </a:r>
            <a:r>
              <a:rPr kumimoji="0" lang="fr-FR" altLang="fr-FR" sz="2000" b="0" i="0" u="none" strike="noStrike" cap="none" normalizeH="0" baseline="0" dirty="0" err="1">
                <a:ln>
                  <a:noFill/>
                </a:ln>
                <a:solidFill>
                  <a:srgbClr val="A9B7C6"/>
                </a:solidFill>
                <a:effectLst/>
                <a:latin typeface="Fira Code"/>
              </a:rPr>
              <a:t>ActeurSimple</a:t>
            </a:r>
            <a:r>
              <a:rPr kumimoji="0" lang="fr-FR" altLang="fr-FR" sz="2000" b="0" i="0" u="none" strike="noStrike" cap="none" normalizeH="0" baseline="0" dirty="0">
                <a:ln>
                  <a:noFill/>
                </a:ln>
                <a:solidFill>
                  <a:srgbClr val="A9B7C6"/>
                </a:solidFill>
                <a:effectLst/>
                <a:latin typeface="Fira Code"/>
              </a:rPr>
              <a:t>]</a:t>
            </a:r>
            <a:r>
              <a:rPr kumimoji="0" lang="fr-FR" altLang="fr-FR" sz="2000" b="0" i="0" u="none" strike="noStrike" cap="none" normalizeH="0" baseline="0" dirty="0">
                <a:ln>
                  <a:noFill/>
                </a:ln>
                <a:solidFill>
                  <a:srgbClr val="CC7832"/>
                </a:solidFill>
                <a:effectLst/>
                <a:latin typeface="Fira Code"/>
              </a:rPr>
              <a:t>, </a:t>
            </a:r>
            <a:r>
              <a:rPr kumimoji="0" lang="fr-FR" altLang="fr-FR" sz="2000" b="0" i="0" u="none" strike="noStrike" cap="none" normalizeH="0" baseline="0" dirty="0">
                <a:ln>
                  <a:noFill/>
                </a:ln>
                <a:solidFill>
                  <a:srgbClr val="6A8759"/>
                </a:solidFill>
                <a:effectLst/>
                <a:latin typeface="Fira Code"/>
              </a:rPr>
              <a:t>"acteur-simple"</a:t>
            </a:r>
            <a:r>
              <a:rPr kumimoji="0" lang="fr-FR" altLang="fr-FR" sz="2000" b="0" i="0" u="none" strike="noStrike" cap="none" normalizeH="0" baseline="0" dirty="0">
                <a:ln>
                  <a:noFill/>
                </a:ln>
                <a:solidFill>
                  <a:srgbClr val="A9B7C6"/>
                </a:solidFill>
                <a:effectLst/>
                <a:latin typeface="Fira Code"/>
              </a:rPr>
              <a:t>)</a:t>
            </a:r>
            <a:br>
              <a:rPr kumimoji="0" lang="fr-FR" altLang="fr-FR" sz="2000" b="0" i="0" u="none" strike="noStrike" cap="none" normalizeH="0" baseline="0" dirty="0">
                <a:ln>
                  <a:noFill/>
                </a:ln>
                <a:solidFill>
                  <a:srgbClr val="A9B7C6"/>
                </a:solidFill>
                <a:effectLst/>
                <a:latin typeface="Fira Code"/>
              </a:rPr>
            </a:br>
            <a:br>
              <a:rPr kumimoji="0" lang="fr-FR" altLang="fr-FR" sz="2000" b="0" i="0" u="none" strike="noStrike" cap="none" normalizeH="0" baseline="0" dirty="0">
                <a:ln>
                  <a:noFill/>
                </a:ln>
                <a:solidFill>
                  <a:srgbClr val="A9B7C6"/>
                </a:solidFill>
                <a:effectLst/>
                <a:latin typeface="Fira Code"/>
              </a:rPr>
            </a:br>
            <a:r>
              <a:rPr kumimoji="0" lang="fr-FR" altLang="fr-FR" sz="2000" b="0" i="0" u="none" strike="noStrike" cap="none" normalizeH="0" baseline="0" dirty="0">
                <a:ln>
                  <a:noFill/>
                </a:ln>
                <a:solidFill>
                  <a:srgbClr val="A9B7C6"/>
                </a:solidFill>
                <a:effectLst/>
                <a:latin typeface="Fira Code"/>
              </a:rPr>
              <a:t>  </a:t>
            </a:r>
            <a:r>
              <a:rPr kumimoji="0" lang="fr-FR" altLang="fr-FR" sz="2000" b="0" i="0" u="none" strike="noStrike" cap="none" normalizeH="0" baseline="0" dirty="0">
                <a:ln>
                  <a:noFill/>
                </a:ln>
                <a:solidFill>
                  <a:srgbClr val="808080"/>
                </a:solidFill>
                <a:effectLst/>
                <a:latin typeface="Fira Code"/>
              </a:rPr>
              <a:t>// </a:t>
            </a:r>
            <a:r>
              <a:rPr kumimoji="0" lang="fr-FR" altLang="fr-FR" sz="2000" b="0" i="1" u="none" strike="noStrike" cap="none" normalizeH="0" baseline="0" dirty="0">
                <a:ln>
                  <a:noFill/>
                </a:ln>
                <a:solidFill>
                  <a:srgbClr val="A8C023"/>
                </a:solidFill>
                <a:effectLst/>
                <a:latin typeface="Fira Code"/>
              </a:rPr>
              <a:t>TODO 04 Envoyer à la référence de acteur simple un message urgent et un message simple</a:t>
            </a:r>
            <a:br>
              <a:rPr kumimoji="0" lang="fr-FR" altLang="fr-FR" sz="2000" b="0" i="1" u="none" strike="noStrike" cap="none" normalizeH="0" baseline="0" dirty="0">
                <a:ln>
                  <a:noFill/>
                </a:ln>
                <a:solidFill>
                  <a:srgbClr val="A8C023"/>
                </a:solidFill>
                <a:effectLst/>
                <a:latin typeface="Fira Code"/>
              </a:rPr>
            </a:br>
            <a:r>
              <a:rPr kumimoji="0" lang="fr-FR" altLang="fr-FR" sz="2000" b="0" i="1" u="none" strike="noStrike" cap="none" normalizeH="0" baseline="0" dirty="0">
                <a:ln>
                  <a:noFill/>
                </a:ln>
                <a:solidFill>
                  <a:srgbClr val="A8C023"/>
                </a:solidFill>
                <a:effectLst/>
                <a:latin typeface="Fira Code"/>
              </a:rPr>
              <a:t>  </a:t>
            </a:r>
            <a:r>
              <a:rPr kumimoji="0" lang="fr-FR" altLang="fr-FR" sz="2000" b="0" i="0" u="none" strike="noStrike" cap="none" normalizeH="0" baseline="0" dirty="0">
                <a:ln>
                  <a:noFill/>
                </a:ln>
                <a:solidFill>
                  <a:srgbClr val="808080"/>
                </a:solidFill>
                <a:effectLst/>
                <a:latin typeface="Fira Code"/>
              </a:rPr>
              <a:t>// </a:t>
            </a:r>
            <a:r>
              <a:rPr kumimoji="0" lang="fr-FR" altLang="fr-FR" sz="2000" b="0" i="1" u="none" strike="noStrike" cap="none" normalizeH="0" baseline="0" dirty="0">
                <a:ln>
                  <a:noFill/>
                </a:ln>
                <a:solidFill>
                  <a:srgbClr val="A8C023"/>
                </a:solidFill>
                <a:effectLst/>
                <a:latin typeface="Fira Code"/>
              </a:rPr>
              <a:t>TODO </a:t>
            </a:r>
            <a:r>
              <a:rPr kumimoji="0" lang="fr-FR" altLang="fr-FR" sz="2000" b="0" i="1" u="none" strike="noStrike" cap="none" normalizeH="0" baseline="0" dirty="0" err="1">
                <a:ln>
                  <a:noFill/>
                </a:ln>
                <a:solidFill>
                  <a:srgbClr val="A8C023"/>
                </a:solidFill>
                <a:effectLst/>
                <a:latin typeface="Fira Code"/>
              </a:rPr>
              <a:t>executer</a:t>
            </a:r>
            <a:r>
              <a:rPr kumimoji="0" lang="fr-FR" altLang="fr-FR" sz="2000" b="0" i="1" u="none" strike="noStrike" cap="none" normalizeH="0" baseline="0" dirty="0">
                <a:ln>
                  <a:noFill/>
                </a:ln>
                <a:solidFill>
                  <a:srgbClr val="A8C023"/>
                </a:solidFill>
                <a:effectLst/>
                <a:latin typeface="Fira Code"/>
              </a:rPr>
              <a:t> ensuite pour vérifier le résultat</a:t>
            </a:r>
            <a:br>
              <a:rPr kumimoji="0" lang="fr-FR" altLang="fr-FR" sz="2000" b="0" i="1" u="none" strike="noStrike" cap="none" normalizeH="0" baseline="0" dirty="0">
                <a:ln>
                  <a:noFill/>
                </a:ln>
                <a:solidFill>
                  <a:srgbClr val="A8C023"/>
                </a:solidFill>
                <a:effectLst/>
                <a:latin typeface="Fira Code"/>
              </a:rPr>
            </a:br>
            <a:r>
              <a:rPr kumimoji="0" lang="fr-FR" altLang="fr-FR" sz="2000" b="0" i="1" u="none" strike="noStrike" cap="none" normalizeH="0" baseline="0" dirty="0">
                <a:ln>
                  <a:noFill/>
                </a:ln>
                <a:solidFill>
                  <a:srgbClr val="A8C023"/>
                </a:solidFill>
                <a:effectLst/>
                <a:latin typeface="Fira Code"/>
              </a:rPr>
              <a:t>  </a:t>
            </a:r>
            <a:r>
              <a:rPr kumimoji="0" lang="fr-FR" altLang="fr-FR" sz="2000" b="0" i="1" u="none" strike="noStrike" cap="none" normalizeH="0" baseline="0" dirty="0" err="1">
                <a:ln>
                  <a:noFill/>
                </a:ln>
                <a:solidFill>
                  <a:srgbClr val="9876AA"/>
                </a:solidFill>
                <a:effectLst/>
                <a:latin typeface="Fira Code"/>
              </a:rPr>
              <a:t>acteurSimple</a:t>
            </a:r>
            <a:r>
              <a:rPr kumimoji="0" lang="fr-FR" altLang="fr-FR" sz="2000" b="0" i="1" u="none" strike="noStrike" cap="none" normalizeH="0" baseline="0" dirty="0">
                <a:ln>
                  <a:noFill/>
                </a:ln>
                <a:solidFill>
                  <a:srgbClr val="9876AA"/>
                </a:solidFill>
                <a:effectLst/>
                <a:latin typeface="Fira Code"/>
              </a:rPr>
              <a:t> </a:t>
            </a:r>
            <a:r>
              <a:rPr kumimoji="0" lang="fr-FR" altLang="fr-FR" sz="2000" b="0" i="0" u="none" strike="noStrike" cap="none" normalizeH="0" baseline="0" dirty="0">
                <a:ln>
                  <a:noFill/>
                </a:ln>
                <a:solidFill>
                  <a:srgbClr val="A9B7C6"/>
                </a:solidFill>
                <a:effectLst/>
                <a:latin typeface="Fira Code"/>
              </a:rPr>
              <a:t>! </a:t>
            </a:r>
            <a:r>
              <a:rPr kumimoji="0" lang="fr-FR" altLang="fr-FR" sz="2000" b="0" i="1" u="none" strike="noStrike" cap="none" normalizeH="0" baseline="0" dirty="0">
                <a:ln>
                  <a:noFill/>
                </a:ln>
                <a:solidFill>
                  <a:srgbClr val="9876AA"/>
                </a:solidFill>
                <a:effectLst/>
                <a:latin typeface="Fira Code"/>
              </a:rPr>
              <a:t>message</a:t>
            </a:r>
            <a:br>
              <a:rPr kumimoji="0" lang="fr-FR" altLang="fr-FR" sz="2000" b="0" i="1" u="none" strike="noStrike" cap="none" normalizeH="0" baseline="0" dirty="0">
                <a:ln>
                  <a:noFill/>
                </a:ln>
                <a:solidFill>
                  <a:srgbClr val="9876AA"/>
                </a:solidFill>
                <a:effectLst/>
                <a:latin typeface="Fira Code"/>
              </a:rPr>
            </a:br>
            <a:r>
              <a:rPr kumimoji="0" lang="fr-FR" altLang="fr-FR" sz="2000" b="0" i="1" u="none" strike="noStrike" cap="none" normalizeH="0" baseline="0" dirty="0">
                <a:ln>
                  <a:noFill/>
                </a:ln>
                <a:solidFill>
                  <a:srgbClr val="9876AA"/>
                </a:solidFill>
                <a:effectLst/>
                <a:latin typeface="Fira Code"/>
              </a:rPr>
              <a:t>}</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28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Practice Time : Créez votre propre Acteur (Exercice 02)</a:t>
            </a:r>
            <a:endParaRPr/>
          </a:p>
        </p:txBody>
      </p:sp>
      <p:pic>
        <p:nvPicPr>
          <p:cNvPr id="218" name="Google Shape;218;p30"/>
          <p:cNvPicPr preferRelativeResize="0">
            <a:picLocks noGrp="1"/>
          </p:cNvPicPr>
          <p:nvPr>
            <p:ph type="body" idx="1"/>
          </p:nvPr>
        </p:nvPicPr>
        <p:blipFill rotWithShape="1">
          <a:blip r:embed="rId3">
            <a:alphaModFix/>
          </a:blip>
          <a:srcRect/>
          <a:stretch/>
        </p:blipFill>
        <p:spPr>
          <a:xfrm>
            <a:off x="1146696" y="2060028"/>
            <a:ext cx="9445817" cy="40780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Akka (suite)</a:t>
            </a:r>
            <a:endParaRPr/>
          </a:p>
        </p:txBody>
      </p:sp>
      <p:sp>
        <p:nvSpPr>
          <p:cNvPr id="225" name="Google Shape;225;p31"/>
          <p:cNvSpPr txBox="1">
            <a:spLocks noGrp="1"/>
          </p:cNvSpPr>
          <p:nvPr>
            <p:ph type="body" idx="1"/>
          </p:nvPr>
        </p:nvSpPr>
        <p:spPr>
          <a:xfrm>
            <a:off x="609600" y="1916114"/>
            <a:ext cx="10972800" cy="42100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fr-FR" sz="3200" b="0" i="0" u="none" strike="noStrike" cap="none">
                <a:solidFill>
                  <a:schemeClr val="dk1"/>
                </a:solidFill>
                <a:latin typeface="Calibri"/>
                <a:ea typeface="Calibri"/>
                <a:cs typeface="Calibri"/>
                <a:sym typeface="Calibri"/>
              </a:rPr>
              <a:t>Arrêt d’un acteur: </a:t>
            </a:r>
            <a:endParaRPr/>
          </a:p>
          <a:p>
            <a:pPr marL="742950" marR="0" lvl="1" indent="-285750" algn="l" rtl="0">
              <a:spcBef>
                <a:spcPts val="56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Envoyer un message pour qu’il s’arrête seul (via « context.stop(self) »)</a:t>
            </a:r>
            <a:endParaRPr/>
          </a:p>
          <a:p>
            <a:pPr marL="742950" marR="0" lvl="1" indent="-285750" algn="l" rtl="0">
              <a:spcBef>
                <a:spcPts val="56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L’arrêter si on possède sa référence « context.stop(ActorRef) »</a:t>
            </a:r>
            <a:endParaRPr/>
          </a:p>
          <a:p>
            <a:pPr marL="742950" marR="0" lvl="1" indent="-285750" algn="l" rtl="0">
              <a:spcBef>
                <a:spcPts val="56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Envoyer un poisonPill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dirty="0">
                <a:solidFill>
                  <a:schemeClr val="dk2"/>
                </a:solidFill>
                <a:latin typeface="Calibri"/>
                <a:ea typeface="Calibri"/>
                <a:cs typeface="Calibri"/>
                <a:sym typeface="Calibri"/>
              </a:rPr>
              <a:t>Exercice 2bis: </a:t>
            </a:r>
            <a:r>
              <a:rPr lang="fr-FR" sz="3200" b="1" i="0" u="none" strike="noStrike" cap="none" dirty="0" err="1">
                <a:solidFill>
                  <a:schemeClr val="dk2"/>
                </a:solidFill>
                <a:latin typeface="Calibri"/>
                <a:ea typeface="Calibri"/>
                <a:cs typeface="Calibri"/>
                <a:sym typeface="Calibri"/>
              </a:rPr>
              <a:t>PoisonPill</a:t>
            </a:r>
            <a:r>
              <a:rPr lang="fr-FR" sz="3200" b="1" i="0" u="none" strike="noStrike" cap="none" dirty="0">
                <a:solidFill>
                  <a:schemeClr val="dk2"/>
                </a:solidFill>
                <a:latin typeface="Calibri"/>
                <a:ea typeface="Calibri"/>
                <a:cs typeface="Calibri"/>
                <a:sym typeface="Calibri"/>
              </a:rPr>
              <a:t> ? (si on a du temps…)</a:t>
            </a:r>
            <a:endParaRPr dirty="0"/>
          </a:p>
        </p:txBody>
      </p:sp>
      <p:pic>
        <p:nvPicPr>
          <p:cNvPr id="231" name="Google Shape;231;p32"/>
          <p:cNvPicPr preferRelativeResize="0">
            <a:picLocks noGrp="1"/>
          </p:cNvPicPr>
          <p:nvPr>
            <p:ph type="body" idx="1"/>
          </p:nvPr>
        </p:nvPicPr>
        <p:blipFill rotWithShape="1">
          <a:blip r:embed="rId3">
            <a:alphaModFix/>
          </a:blip>
          <a:srcRect/>
          <a:stretch/>
        </p:blipFill>
        <p:spPr>
          <a:xfrm>
            <a:off x="2322338" y="1690688"/>
            <a:ext cx="7547323" cy="42566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88D659-1246-47B0-9469-CCD88314155E}"/>
              </a:ext>
            </a:extLst>
          </p:cNvPr>
          <p:cNvSpPr>
            <a:spLocks noGrp="1"/>
          </p:cNvSpPr>
          <p:nvPr>
            <p:ph type="title"/>
          </p:nvPr>
        </p:nvSpPr>
        <p:spPr/>
        <p:txBody>
          <a:bodyPr/>
          <a:lstStyle/>
          <a:p>
            <a:r>
              <a:rPr lang="fr-FR" dirty="0"/>
              <a:t>C’est sympa tout ça, mais comment je ramène ma donnée ?</a:t>
            </a:r>
          </a:p>
        </p:txBody>
      </p:sp>
      <p:pic>
        <p:nvPicPr>
          <p:cNvPr id="5" name="Image 4">
            <a:extLst>
              <a:ext uri="{FF2B5EF4-FFF2-40B4-BE49-F238E27FC236}">
                <a16:creationId xmlns:a16="http://schemas.microsoft.com/office/drawing/2014/main" id="{18851F2D-9D0B-4AC5-842C-9E783CC14AB5}"/>
              </a:ext>
            </a:extLst>
          </p:cNvPr>
          <p:cNvPicPr>
            <a:picLocks noChangeAspect="1"/>
          </p:cNvPicPr>
          <p:nvPr/>
        </p:nvPicPr>
        <p:blipFill>
          <a:blip r:embed="rId2"/>
          <a:stretch>
            <a:fillRect/>
          </a:stretch>
        </p:blipFill>
        <p:spPr>
          <a:xfrm>
            <a:off x="3112369" y="1553497"/>
            <a:ext cx="5967261" cy="4483509"/>
          </a:xfrm>
          <a:prstGeom prst="rect">
            <a:avLst/>
          </a:prstGeom>
        </p:spPr>
      </p:pic>
    </p:spTree>
    <p:extLst>
      <p:ext uri="{BB962C8B-B14F-4D97-AF65-F5344CB8AC3E}">
        <p14:creationId xmlns:p14="http://schemas.microsoft.com/office/powerpoint/2010/main" val="3124963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Akka http	</a:t>
            </a:r>
            <a:endParaRPr/>
          </a:p>
        </p:txBody>
      </p:sp>
      <p:sp>
        <p:nvSpPr>
          <p:cNvPr id="237" name="Google Shape;237;p33"/>
          <p:cNvSpPr txBox="1">
            <a:spLocks noGrp="1"/>
          </p:cNvSpPr>
          <p:nvPr>
            <p:ph type="body" idx="1"/>
          </p:nvPr>
        </p:nvSpPr>
        <p:spPr>
          <a:xfrm>
            <a:off x="609600" y="1916114"/>
            <a:ext cx="10972800" cy="42100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fr-FR" sz="3200" b="0" i="0" u="none" strike="noStrike" cap="none" dirty="0">
                <a:solidFill>
                  <a:schemeClr val="dk1"/>
                </a:solidFill>
                <a:latin typeface="Calibri"/>
                <a:ea typeface="Calibri"/>
                <a:cs typeface="Calibri"/>
                <a:sym typeface="Calibri"/>
              </a:rPr>
              <a:t>Akka http est une librairie (et non un </a:t>
            </a:r>
            <a:r>
              <a:rPr lang="fr-FR" sz="3200" b="0" i="0" u="none" strike="noStrike" cap="none" dirty="0" err="1">
                <a:solidFill>
                  <a:schemeClr val="dk1"/>
                </a:solidFill>
                <a:latin typeface="Calibri"/>
                <a:ea typeface="Calibri"/>
                <a:cs typeface="Calibri"/>
                <a:sym typeface="Calibri"/>
              </a:rPr>
              <a:t>framework</a:t>
            </a:r>
            <a:r>
              <a:rPr lang="fr-FR" sz="3200" b="0" i="0" u="none" strike="noStrike" cap="none" dirty="0">
                <a:solidFill>
                  <a:schemeClr val="dk1"/>
                </a:solidFill>
                <a:latin typeface="Calibri"/>
                <a:ea typeface="Calibri"/>
                <a:cs typeface="Calibri"/>
                <a:sym typeface="Calibri"/>
              </a:rPr>
              <a:t>) basée sur Akka </a:t>
            </a:r>
            <a:r>
              <a:rPr lang="fr-FR" sz="3200" b="0" i="0" u="none" strike="noStrike" cap="none" dirty="0" err="1">
                <a:solidFill>
                  <a:schemeClr val="dk1"/>
                </a:solidFill>
                <a:latin typeface="Calibri"/>
                <a:ea typeface="Calibri"/>
                <a:cs typeface="Calibri"/>
                <a:sym typeface="Calibri"/>
              </a:rPr>
              <a:t>Streams</a:t>
            </a:r>
            <a:r>
              <a:rPr lang="fr-FR" sz="3200" b="0" i="0" u="none" strike="noStrike" cap="none" dirty="0">
                <a:solidFill>
                  <a:schemeClr val="dk1"/>
                </a:solidFill>
                <a:latin typeface="Calibri"/>
                <a:ea typeface="Calibri"/>
                <a:cs typeface="Calibri"/>
                <a:sym typeface="Calibri"/>
              </a:rPr>
              <a:t>,</a:t>
            </a:r>
            <a:endParaRPr dirty="0"/>
          </a:p>
          <a:p>
            <a:pPr marL="342900" marR="0" lvl="0" indent="-342900" algn="l" rtl="0">
              <a:spcBef>
                <a:spcPts val="640"/>
              </a:spcBef>
              <a:spcAft>
                <a:spcPts val="0"/>
              </a:spcAft>
              <a:buClr>
                <a:schemeClr val="dk1"/>
              </a:buClr>
              <a:buSzPts val="3200"/>
              <a:buFont typeface="Arial"/>
              <a:buChar char="•"/>
            </a:pPr>
            <a:r>
              <a:rPr lang="fr-FR" sz="3200" b="0" i="0" u="none" strike="noStrike" cap="none" dirty="0">
                <a:solidFill>
                  <a:schemeClr val="dk1"/>
                </a:solidFill>
                <a:latin typeface="Calibri"/>
                <a:ea typeface="Calibri"/>
                <a:cs typeface="Calibri"/>
                <a:sym typeface="Calibri"/>
              </a:rPr>
              <a:t>Fournit des outils pour effectuer des requêtes http (client) et en recevoir (serveur),</a:t>
            </a:r>
          </a:p>
          <a:p>
            <a:pPr marL="342900" marR="0" lvl="0" indent="-342900" algn="l" rtl="0">
              <a:spcBef>
                <a:spcPts val="640"/>
              </a:spcBef>
              <a:spcAft>
                <a:spcPts val="0"/>
              </a:spcAft>
              <a:buClr>
                <a:schemeClr val="dk1"/>
              </a:buClr>
              <a:buSzPts val="3200"/>
              <a:buFont typeface="Arial"/>
              <a:buChar char="•"/>
            </a:pPr>
            <a:r>
              <a:rPr lang="fr-FR" dirty="0"/>
              <a:t>Implémente l’Actor Model mais peut-être intégré à un autre modèle de programmation.</a:t>
            </a:r>
            <a:endParaRPr dirty="0"/>
          </a:p>
          <a:p>
            <a:pPr marL="0" marR="0" lvl="0" indent="0" algn="l" rtl="0">
              <a:spcBef>
                <a:spcPts val="640"/>
              </a:spcBef>
              <a:spcAft>
                <a:spcPts val="0"/>
              </a:spcAft>
              <a:buClr>
                <a:schemeClr val="dk1"/>
              </a:buClr>
              <a:buSzPts val="3200"/>
              <a:buNone/>
            </a:pPr>
            <a:endParaRPr dirty="0"/>
          </a:p>
          <a:p>
            <a:pPr marL="342900" marR="0" lvl="0" indent="-139700" algn="l" rtl="0">
              <a:spcBef>
                <a:spcPts val="64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Akka http (pratique) Exercice 03</a:t>
            </a:r>
            <a:endParaRPr/>
          </a:p>
        </p:txBody>
      </p:sp>
      <p:sp>
        <p:nvSpPr>
          <p:cNvPr id="243" name="Google Shape;243;p34"/>
          <p:cNvSpPr txBox="1">
            <a:spLocks noGrp="1"/>
          </p:cNvSpPr>
          <p:nvPr>
            <p:ph type="body" idx="1"/>
          </p:nvPr>
        </p:nvSpPr>
        <p:spPr>
          <a:xfrm>
            <a:off x="609600" y="1916114"/>
            <a:ext cx="10972800" cy="4210050"/>
          </a:xfrm>
          <a:prstGeom prst="rect">
            <a:avLst/>
          </a:prstGeom>
          <a:noFill/>
          <a:ln>
            <a:noFill/>
          </a:ln>
        </p:spPr>
        <p:txBody>
          <a:bodyPr spcFirstLastPara="1" wrap="square" lIns="91425" tIns="45700" rIns="91425" bIns="45700" anchor="t" anchorCtr="0">
            <a:noAutofit/>
          </a:bodyPr>
          <a:lstStyle/>
          <a:p>
            <a:pPr indent="-457200">
              <a:spcBef>
                <a:spcPts val="0"/>
              </a:spcBef>
            </a:pPr>
            <a:endParaRPr lang="fr-FR" dirty="0"/>
          </a:p>
        </p:txBody>
      </p:sp>
      <p:pic>
        <p:nvPicPr>
          <p:cNvPr id="3" name="Image 2">
            <a:extLst>
              <a:ext uri="{FF2B5EF4-FFF2-40B4-BE49-F238E27FC236}">
                <a16:creationId xmlns:a16="http://schemas.microsoft.com/office/drawing/2014/main" id="{09D904A6-E9A8-4346-BF04-201184C0BDF7}"/>
              </a:ext>
            </a:extLst>
          </p:cNvPr>
          <p:cNvPicPr>
            <a:picLocks noChangeAspect="1"/>
          </p:cNvPicPr>
          <p:nvPr/>
        </p:nvPicPr>
        <p:blipFill>
          <a:blip r:embed="rId3"/>
          <a:stretch>
            <a:fillRect/>
          </a:stretch>
        </p:blipFill>
        <p:spPr>
          <a:xfrm>
            <a:off x="3079227" y="2099388"/>
            <a:ext cx="5304918" cy="38722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482111" y="284498"/>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Pourquoi utiliser le modèle acteur ?</a:t>
            </a:r>
            <a:endParaRPr/>
          </a:p>
        </p:txBody>
      </p:sp>
      <p:sp>
        <p:nvSpPr>
          <p:cNvPr id="250" name="Google Shape;250;p35"/>
          <p:cNvSpPr txBox="1"/>
          <p:nvPr/>
        </p:nvSpPr>
        <p:spPr>
          <a:xfrm>
            <a:off x="672662" y="1471449"/>
            <a:ext cx="9837683" cy="4658764"/>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400"/>
              <a:buFont typeface="Calibri"/>
              <a:buChar char="-"/>
            </a:pPr>
            <a:r>
              <a:rPr lang="fr-FR" sz="2400" dirty="0">
                <a:solidFill>
                  <a:schemeClr val="dk1"/>
                </a:solidFill>
                <a:latin typeface="Calibri"/>
                <a:ea typeface="Calibri"/>
                <a:cs typeface="Calibri"/>
                <a:sym typeface="Calibri"/>
              </a:rPr>
              <a:t>Correspond aux besoins de calcul concurrentiels,</a:t>
            </a:r>
            <a:endParaRPr dirty="0"/>
          </a:p>
          <a:p>
            <a:pPr marL="285750" marR="0" lvl="0" indent="-285750" algn="l" rtl="0">
              <a:spcBef>
                <a:spcPts val="0"/>
              </a:spcBef>
              <a:spcAft>
                <a:spcPts val="0"/>
              </a:spcAft>
              <a:buClr>
                <a:schemeClr val="dk1"/>
              </a:buClr>
              <a:buSzPts val="2400"/>
              <a:buFont typeface="Calibri"/>
              <a:buChar char="-"/>
            </a:pPr>
            <a:r>
              <a:rPr lang="fr-FR" sz="2400" dirty="0">
                <a:solidFill>
                  <a:schemeClr val="dk1"/>
                </a:solidFill>
                <a:latin typeface="Calibri"/>
                <a:ea typeface="Calibri"/>
                <a:cs typeface="Calibri"/>
                <a:sym typeface="Calibri"/>
              </a:rPr>
              <a:t>Peu couteux en ressources,</a:t>
            </a:r>
            <a:endParaRPr dirty="0"/>
          </a:p>
          <a:p>
            <a:pPr marL="285750" marR="0" lvl="0" indent="-285750" algn="l" rtl="0">
              <a:spcBef>
                <a:spcPts val="0"/>
              </a:spcBef>
              <a:spcAft>
                <a:spcPts val="0"/>
              </a:spcAft>
              <a:buClr>
                <a:schemeClr val="dk1"/>
              </a:buClr>
              <a:buSzPts val="2400"/>
              <a:buFont typeface="Calibri"/>
              <a:buChar char="-"/>
            </a:pPr>
            <a:r>
              <a:rPr lang="fr-FR" sz="2400" dirty="0">
                <a:solidFill>
                  <a:schemeClr val="dk1"/>
                </a:solidFill>
                <a:latin typeface="Calibri"/>
                <a:ea typeface="Calibri"/>
                <a:cs typeface="Calibri"/>
                <a:sym typeface="Calibri"/>
              </a:rPr>
              <a:t>Simplifie les interaction et simple de conception =&gt; Un workflow se traduit naturellement dans un modèle acteur,</a:t>
            </a:r>
            <a:endParaRPr dirty="0"/>
          </a:p>
          <a:p>
            <a:pPr marL="285750" marR="0" lvl="0" indent="-285750" algn="l" rtl="0">
              <a:spcBef>
                <a:spcPts val="0"/>
              </a:spcBef>
              <a:spcAft>
                <a:spcPts val="0"/>
              </a:spcAft>
              <a:buClr>
                <a:schemeClr val="dk1"/>
              </a:buClr>
              <a:buSzPts val="2400"/>
              <a:buFont typeface="Calibri"/>
              <a:buChar char="-"/>
            </a:pPr>
            <a:r>
              <a:rPr lang="fr-FR" sz="2400" dirty="0">
                <a:solidFill>
                  <a:schemeClr val="dk1"/>
                </a:solidFill>
                <a:latin typeface="Calibri"/>
                <a:ea typeface="Calibri"/>
                <a:cs typeface="Calibri"/>
                <a:sym typeface="Calibri"/>
              </a:rPr>
              <a:t>Évite les « locks »,</a:t>
            </a:r>
            <a:endParaRPr dirty="0"/>
          </a:p>
          <a:p>
            <a:pPr marL="285750" marR="0" lvl="0" indent="-285750" algn="l" rtl="0">
              <a:spcBef>
                <a:spcPts val="0"/>
              </a:spcBef>
              <a:spcAft>
                <a:spcPts val="0"/>
              </a:spcAft>
              <a:buClr>
                <a:schemeClr val="dk1"/>
              </a:buClr>
              <a:buSzPts val="2400"/>
              <a:buFont typeface="Calibri"/>
              <a:buChar char="-"/>
            </a:pPr>
            <a:r>
              <a:rPr lang="fr-FR" sz="2400" dirty="0">
                <a:solidFill>
                  <a:schemeClr val="dk1"/>
                </a:solidFill>
                <a:latin typeface="Calibri"/>
                <a:ea typeface="Calibri"/>
                <a:cs typeface="Calibri"/>
                <a:sym typeface="Calibri"/>
              </a:rPr>
              <a:t>Learning </a:t>
            </a:r>
            <a:r>
              <a:rPr lang="fr-FR" sz="2400" dirty="0" err="1">
                <a:solidFill>
                  <a:schemeClr val="dk1"/>
                </a:solidFill>
                <a:latin typeface="Calibri"/>
                <a:ea typeface="Calibri"/>
                <a:cs typeface="Calibri"/>
                <a:sym typeface="Calibri"/>
              </a:rPr>
              <a:t>curve</a:t>
            </a:r>
            <a:r>
              <a:rPr lang="fr-FR" sz="2400" dirty="0">
                <a:solidFill>
                  <a:schemeClr val="dk1"/>
                </a:solidFill>
                <a:latin typeface="Calibri"/>
                <a:ea typeface="Calibri"/>
                <a:cs typeface="Calibri"/>
                <a:sym typeface="Calibri"/>
              </a:rPr>
              <a:t> =&gt; apprentissage rapide,</a:t>
            </a:r>
            <a:endParaRPr dirty="0"/>
          </a:p>
          <a:p>
            <a:pPr marL="285750" marR="0" lvl="0" indent="-133350" algn="l" rtl="0">
              <a:spcBef>
                <a:spcPts val="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fr-FR" sz="2400" dirty="0">
                <a:solidFill>
                  <a:schemeClr val="dk1"/>
                </a:solidFill>
                <a:latin typeface="Calibri"/>
                <a:ea typeface="Calibri"/>
                <a:cs typeface="Calibri"/>
                <a:sym typeface="Calibri"/>
              </a:rPr>
              <a:t>Use cases : Logistique (Client Mind7), Paiement en ligne (</a:t>
            </a:r>
            <a:r>
              <a:rPr lang="fr-FR" sz="2400" dirty="0" err="1">
                <a:solidFill>
                  <a:schemeClr val="dk1"/>
                </a:solidFill>
                <a:latin typeface="Calibri"/>
                <a:ea typeface="Calibri"/>
                <a:cs typeface="Calibri"/>
                <a:sym typeface="Calibri"/>
              </a:rPr>
              <a:t>Paypal</a:t>
            </a:r>
            <a:r>
              <a:rPr lang="fr-FR" sz="2400" dirty="0">
                <a:solidFill>
                  <a:schemeClr val="dk1"/>
                </a:solidFill>
                <a:latin typeface="Calibri"/>
                <a:ea typeface="Calibri"/>
                <a:cs typeface="Calibri"/>
                <a:sym typeface="Calibri"/>
              </a:rPr>
              <a:t>), Pari en ligne (</a:t>
            </a:r>
            <a:r>
              <a:rPr lang="fr-FR" sz="2400" dirty="0" err="1">
                <a:solidFill>
                  <a:schemeClr val="dk1"/>
                </a:solidFill>
                <a:latin typeface="Calibri"/>
                <a:ea typeface="Calibri"/>
                <a:cs typeface="Calibri"/>
                <a:sym typeface="Calibri"/>
              </a:rPr>
              <a:t>Betfair</a:t>
            </a:r>
            <a:r>
              <a:rPr lang="fr-FR" sz="2400" dirty="0">
                <a:solidFill>
                  <a:schemeClr val="dk1"/>
                </a:solidFill>
                <a:latin typeface="Calibri"/>
                <a:ea typeface="Calibri"/>
                <a:cs typeface="Calibri"/>
                <a:sym typeface="Calibri"/>
              </a:rPr>
              <a:t>), IoT (Samsung),  </a:t>
            </a:r>
            <a:r>
              <a:rPr lang="fr-FR" sz="2400" dirty="0" err="1">
                <a:solidFill>
                  <a:schemeClr val="dk1"/>
                </a:solidFill>
                <a:latin typeface="Calibri"/>
                <a:ea typeface="Calibri"/>
                <a:cs typeface="Calibri"/>
                <a:sym typeface="Calibri"/>
              </a:rPr>
              <a:t>Retail</a:t>
            </a:r>
            <a:r>
              <a:rPr lang="fr-FR" sz="2400" dirty="0">
                <a:solidFill>
                  <a:schemeClr val="dk1"/>
                </a:solidFill>
                <a:latin typeface="Calibri"/>
                <a:ea typeface="Calibri"/>
                <a:cs typeface="Calibri"/>
                <a:sym typeface="Calibri"/>
              </a:rPr>
              <a:t> (Walmart) </a:t>
            </a:r>
            <a:r>
              <a:rPr lang="fr-FR" sz="2400" dirty="0" err="1">
                <a:solidFill>
                  <a:schemeClr val="dk1"/>
                </a:solidFill>
                <a:latin typeface="Calibri"/>
                <a:ea typeface="Calibri"/>
                <a:cs typeface="Calibri"/>
                <a:sym typeface="Calibri"/>
              </a:rPr>
              <a:t>etc</a:t>
            </a:r>
            <a:r>
              <a:rPr lang="fr-FR" sz="2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fr-FR" sz="2400" dirty="0">
                <a:solidFill>
                  <a:schemeClr val="dk1"/>
                </a:solidFill>
                <a:latin typeface="Calibri"/>
                <a:ea typeface="Calibri"/>
                <a:cs typeface="Calibri"/>
                <a:sym typeface="Calibri"/>
              </a:rPr>
              <a:t>Cas clients =&gt; https://www.lightbend.com/case-studies</a:t>
            </a:r>
            <a:endParaRPr dirty="0"/>
          </a:p>
          <a:p>
            <a:pPr marL="0" marR="0" lvl="0" indent="0" algn="l" rtl="0">
              <a:spcBef>
                <a:spcPts val="0"/>
              </a:spcBef>
              <a:spcAft>
                <a:spcPts val="0"/>
              </a:spcAft>
              <a:buNone/>
            </a:pPr>
            <a:endParaRPr lang="fr-F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fr-FR" sz="2000" dirty="0">
                <a:solidFill>
                  <a:schemeClr val="dk1"/>
                </a:solidFill>
                <a:latin typeface="Calibri"/>
                <a:ea typeface="Calibri"/>
                <a:cs typeface="Calibri"/>
                <a:sym typeface="Calibri"/>
              </a:rPr>
              <a:t>Autres use cases =&gt; https://stackoverflow.com/questions/4493001/good-use-case-for-akka</a:t>
            </a:r>
            <a:endParaRPr sz="1200"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dirty="0">
                <a:solidFill>
                  <a:schemeClr val="dk2"/>
                </a:solidFill>
                <a:latin typeface="Calibri"/>
                <a:ea typeface="Calibri"/>
                <a:cs typeface="Calibri"/>
                <a:sym typeface="Calibri"/>
              </a:rPr>
              <a:t>Bravo, vou</a:t>
            </a:r>
            <a:r>
              <a:rPr lang="fr-FR" dirty="0"/>
              <a:t>s êtes arrivés à la fin de la présentation !</a:t>
            </a:r>
            <a:endParaRPr dirty="0"/>
          </a:p>
        </p:txBody>
      </p:sp>
      <p:pic>
        <p:nvPicPr>
          <p:cNvPr id="3" name="Image 2">
            <a:extLst>
              <a:ext uri="{FF2B5EF4-FFF2-40B4-BE49-F238E27FC236}">
                <a16:creationId xmlns:a16="http://schemas.microsoft.com/office/drawing/2014/main" id="{A05E4D24-2915-4251-BD9E-373C4A42AD4C}"/>
              </a:ext>
            </a:extLst>
          </p:cNvPr>
          <p:cNvPicPr>
            <a:picLocks noChangeAspect="1"/>
          </p:cNvPicPr>
          <p:nvPr/>
        </p:nvPicPr>
        <p:blipFill>
          <a:blip r:embed="rId3"/>
          <a:stretch>
            <a:fillRect/>
          </a:stretch>
        </p:blipFill>
        <p:spPr>
          <a:xfrm>
            <a:off x="2550217" y="1661652"/>
            <a:ext cx="7091565" cy="43950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Sommaire</a:t>
            </a:r>
            <a:endParaRPr/>
          </a:p>
        </p:txBody>
      </p:sp>
      <p:sp>
        <p:nvSpPr>
          <p:cNvPr id="107" name="Google Shape;107;p15"/>
          <p:cNvSpPr txBox="1">
            <a:spLocks noGrp="1"/>
          </p:cNvSpPr>
          <p:nvPr>
            <p:ph type="body" idx="1"/>
          </p:nvPr>
        </p:nvSpPr>
        <p:spPr>
          <a:xfrm>
            <a:off x="838200" y="1418897"/>
            <a:ext cx="10515600" cy="4758066"/>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Introduction</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Notre bible : The Reactive Manifesto</a:t>
            </a:r>
            <a:endParaRPr sz="2960" b="0" i="0" u="none" strike="noStrike" cap="none">
              <a:solidFill>
                <a:schemeClr val="dk1"/>
              </a:solidFill>
              <a:latin typeface="Calibri"/>
              <a:ea typeface="Calibri"/>
              <a:cs typeface="Calibri"/>
              <a:sym typeface="Calibri"/>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Actor model (théorie)</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Scala : Guide de survie en milieu hostile </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Actor model (pratique : modélisation d’une problématique)</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Akka : Théorie</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Akka (Pratique) : Création de deux acteurs liés</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Akka http : Théorie</a:t>
            </a:r>
            <a:endParaRPr/>
          </a:p>
          <a:p>
            <a:pPr marL="342900" marR="0" lvl="0" indent="-342900" algn="l" rtl="0">
              <a:lnSpc>
                <a:spcPct val="90000"/>
              </a:lnSpc>
              <a:spcBef>
                <a:spcPts val="592"/>
              </a:spcBef>
              <a:spcAft>
                <a:spcPts val="0"/>
              </a:spcAft>
              <a:buClr>
                <a:schemeClr val="dk1"/>
              </a:buClr>
              <a:buSzPts val="2960"/>
              <a:buFont typeface="Arial"/>
              <a:buChar char="•"/>
            </a:pPr>
            <a:r>
              <a:rPr lang="fr-FR" sz="2960" b="0" i="0" u="none" strike="noStrike" cap="none">
                <a:solidFill>
                  <a:schemeClr val="dk1"/>
                </a:solidFill>
                <a:latin typeface="Calibri"/>
                <a:ea typeface="Calibri"/>
                <a:cs typeface="Calibri"/>
                <a:sym typeface="Calibri"/>
              </a:rPr>
              <a:t>Akka http : Pratique – Endpoint requêtant sur une BDD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Il était une fois, le manifeste réactif (reactive manifesto)</a:t>
            </a:r>
            <a:endParaRPr/>
          </a:p>
        </p:txBody>
      </p:sp>
      <p:sp>
        <p:nvSpPr>
          <p:cNvPr id="114" name="Google Shape;114;p16"/>
          <p:cNvSpPr txBox="1">
            <a:spLocks noGrp="1"/>
          </p:cNvSpPr>
          <p:nvPr>
            <p:ph type="body" idx="1"/>
          </p:nvPr>
        </p:nvSpPr>
        <p:spPr>
          <a:xfrm>
            <a:off x="838200" y="6342035"/>
            <a:ext cx="10515600" cy="30168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1520"/>
              <a:buFont typeface="Arial"/>
              <a:buNone/>
            </a:pPr>
            <a:r>
              <a:rPr lang="fr-FR" sz="1520" b="0" i="0" u="none" strike="noStrike" cap="none">
                <a:solidFill>
                  <a:schemeClr val="dk1"/>
                </a:solidFill>
                <a:latin typeface="Calibri"/>
                <a:ea typeface="Calibri"/>
                <a:cs typeface="Calibri"/>
                <a:sym typeface="Calibri"/>
              </a:rPr>
              <a:t>Vous pouvez exprimer votre adhésion en signant la page officielle : https://www.reactivemanifesto.org/fr</a:t>
            </a:r>
            <a:endParaRPr/>
          </a:p>
        </p:txBody>
      </p:sp>
      <p:pic>
        <p:nvPicPr>
          <p:cNvPr id="115" name="Google Shape;115;p16"/>
          <p:cNvPicPr preferRelativeResize="0"/>
          <p:nvPr/>
        </p:nvPicPr>
        <p:blipFill rotWithShape="1">
          <a:blip r:embed="rId3">
            <a:alphaModFix/>
          </a:blip>
          <a:srcRect/>
          <a:stretch/>
        </p:blipFill>
        <p:spPr>
          <a:xfrm>
            <a:off x="1046600" y="2511411"/>
            <a:ext cx="8753475" cy="300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741882" y="563598"/>
            <a:ext cx="10515600" cy="126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600"/>
              <a:buFont typeface="Calibri"/>
              <a:buNone/>
            </a:pPr>
            <a:r>
              <a:rPr lang="fr-FR" sz="3600" b="1" i="0" u="none" strike="noStrike" cap="none">
                <a:solidFill>
                  <a:schemeClr val="dk1"/>
                </a:solidFill>
                <a:latin typeface="Calibri"/>
                <a:ea typeface="Calibri"/>
                <a:cs typeface="Calibri"/>
                <a:sym typeface="Calibri"/>
              </a:rPr>
              <a:t>ET LE MODÈLE ACTEUR (ACTOR MODEL) ?</a:t>
            </a:r>
            <a:endParaRPr sz="4000" b="1" i="0" u="none" strike="noStrike" cap="none">
              <a:solidFill>
                <a:schemeClr val="dk1"/>
              </a:solidFill>
              <a:latin typeface="Calibri"/>
              <a:ea typeface="Calibri"/>
              <a:cs typeface="Calibri"/>
              <a:sym typeface="Calibri"/>
            </a:endParaRPr>
          </a:p>
        </p:txBody>
      </p:sp>
      <p:pic>
        <p:nvPicPr>
          <p:cNvPr id="121" name="Google Shape;121;p17"/>
          <p:cNvPicPr preferRelativeResize="0"/>
          <p:nvPr/>
        </p:nvPicPr>
        <p:blipFill rotWithShape="1">
          <a:blip r:embed="rId3">
            <a:alphaModFix/>
          </a:blip>
          <a:srcRect/>
          <a:stretch/>
        </p:blipFill>
        <p:spPr>
          <a:xfrm>
            <a:off x="3619410" y="1826598"/>
            <a:ext cx="4760543" cy="40655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L’actor model en quelques mots</a:t>
            </a:r>
            <a:endParaRPr sz="3200" b="1" i="0" u="none" strike="noStrike" cap="none">
              <a:solidFill>
                <a:schemeClr val="dk2"/>
              </a:solidFill>
              <a:latin typeface="Calibri"/>
              <a:ea typeface="Calibri"/>
              <a:cs typeface="Calibri"/>
              <a:sym typeface="Calibri"/>
            </a:endParaRPr>
          </a:p>
        </p:txBody>
      </p:sp>
      <p:sp>
        <p:nvSpPr>
          <p:cNvPr id="128" name="Google Shape;128;p18"/>
          <p:cNvSpPr txBox="1"/>
          <p:nvPr/>
        </p:nvSpPr>
        <p:spPr>
          <a:xfrm>
            <a:off x="1155441" y="1726020"/>
            <a:ext cx="9881117" cy="452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Calibri"/>
              <a:buNone/>
            </a:pPr>
            <a:r>
              <a:rPr lang="fr-FR" sz="2400" b="0" i="0" u="none" strike="noStrike" cap="none" dirty="0">
                <a:solidFill>
                  <a:schemeClr val="dk1"/>
                </a:solidFill>
                <a:latin typeface="Calibri"/>
                <a:ea typeface="Calibri"/>
                <a:cs typeface="Calibri"/>
                <a:sym typeface="Calibri"/>
              </a:rPr>
              <a:t>Actor model = Modèle de programmation concurrentielle.</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endParaRPr sz="24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r>
              <a:rPr lang="fr-FR" sz="2400" b="0" i="0" u="none" strike="noStrike" cap="none" dirty="0">
                <a:solidFill>
                  <a:schemeClr val="dk1"/>
                </a:solidFill>
                <a:latin typeface="Calibri"/>
                <a:ea typeface="Calibri"/>
                <a:cs typeface="Calibri"/>
                <a:sym typeface="Calibri"/>
              </a:rPr>
              <a:t>Chaque acteur est responsable d’une partie du traitement (SRP).</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endParaRPr sz="24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r>
              <a:rPr lang="fr-FR" sz="2400" b="0" i="0" u="none" strike="noStrike" cap="none" dirty="0">
                <a:solidFill>
                  <a:schemeClr val="dk1"/>
                </a:solidFill>
                <a:latin typeface="Calibri"/>
                <a:ea typeface="Calibri"/>
                <a:cs typeface="Calibri"/>
                <a:sym typeface="Calibri"/>
              </a:rPr>
              <a:t>Chaque acteur possède une adresse unique et communique avec les autres acteurs de manière asynchrone.</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endParaRPr sz="24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r>
              <a:rPr lang="fr-FR" sz="2400" b="0" i="0" u="none" strike="noStrike" cap="none" dirty="0">
                <a:solidFill>
                  <a:schemeClr val="dk1"/>
                </a:solidFill>
                <a:latin typeface="Calibri"/>
                <a:ea typeface="Calibri"/>
                <a:cs typeface="Calibri"/>
                <a:sym typeface="Calibri"/>
              </a:rPr>
              <a:t>Chaque acteur peut créer de nouveaux acteurs, envoyer/recevoir des messages d’autres acteurs et modifier son comportement.</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endParaRPr sz="24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r>
              <a:rPr lang="fr-FR" sz="2400" b="0" i="0" u="none" strike="noStrike" cap="none" dirty="0">
                <a:solidFill>
                  <a:schemeClr val="dk1"/>
                </a:solidFill>
                <a:latin typeface="Calibri"/>
                <a:ea typeface="Calibri"/>
                <a:cs typeface="Calibri"/>
                <a:sym typeface="Calibri"/>
              </a:rPr>
              <a:t>Chaque acteur possède une </a:t>
            </a:r>
            <a:r>
              <a:rPr lang="fr-FR" sz="2400" b="0" i="0" u="none" strike="noStrike" cap="none" dirty="0" err="1">
                <a:solidFill>
                  <a:schemeClr val="dk1"/>
                </a:solidFill>
                <a:latin typeface="Calibri"/>
                <a:ea typeface="Calibri"/>
                <a:cs typeface="Calibri"/>
                <a:sym typeface="Calibri"/>
              </a:rPr>
              <a:t>mailbox</a:t>
            </a:r>
            <a:r>
              <a:rPr lang="fr-FR" sz="2400" b="0" i="0" u="none" strike="noStrike" cap="none" dirty="0">
                <a:solidFill>
                  <a:schemeClr val="dk1"/>
                </a:solidFill>
                <a:latin typeface="Calibri"/>
                <a:ea typeface="Calibri"/>
                <a:cs typeface="Calibri"/>
                <a:sym typeface="Calibri"/>
              </a:rPr>
              <a:t> dans laquelle arrivent ses message. Ils sont ensuite traités en FIFO.</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Bah, c’est quoi la différence avec ma POO en Java ?</a:t>
            </a:r>
            <a:endParaRPr/>
          </a:p>
        </p:txBody>
      </p:sp>
      <p:pic>
        <p:nvPicPr>
          <p:cNvPr id="134" name="Google Shape;134;p19"/>
          <p:cNvPicPr preferRelativeResize="0"/>
          <p:nvPr/>
        </p:nvPicPr>
        <p:blipFill rotWithShape="1">
          <a:blip r:embed="rId3">
            <a:alphaModFix/>
          </a:blip>
          <a:srcRect/>
          <a:stretch/>
        </p:blipFill>
        <p:spPr>
          <a:xfrm>
            <a:off x="1699523" y="1838872"/>
            <a:ext cx="8792953" cy="36637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D’accord, petit exemple alors</a:t>
            </a:r>
            <a:endParaRPr/>
          </a:p>
        </p:txBody>
      </p:sp>
      <p:sp>
        <p:nvSpPr>
          <p:cNvPr id="140" name="Google Shape;140;p20"/>
          <p:cNvSpPr txBox="1">
            <a:spLocks noGrp="1"/>
          </p:cNvSpPr>
          <p:nvPr>
            <p:ph type="body" idx="1"/>
          </p:nvPr>
        </p:nvSpPr>
        <p:spPr>
          <a:xfrm>
            <a:off x="609600" y="3037490"/>
            <a:ext cx="10972800" cy="175844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fr-FR" sz="3200" b="0" i="0" u="none" strike="noStrike" cap="none" dirty="0">
                <a:solidFill>
                  <a:schemeClr val="dk1"/>
                </a:solidFill>
                <a:latin typeface="Calibri"/>
                <a:ea typeface="Calibri"/>
                <a:cs typeface="Calibri"/>
                <a:sym typeface="Calibri"/>
              </a:rPr>
              <a:t>Supposons que les objets A, B et C veulent communiquer </a:t>
            </a:r>
            <a:r>
              <a:rPr lang="fr-FR" sz="3200" b="0" i="0" u="sng" strike="noStrike" cap="none" dirty="0">
                <a:solidFill>
                  <a:schemeClr val="dk1"/>
                </a:solidFill>
                <a:latin typeface="Calibri"/>
                <a:ea typeface="Calibri"/>
                <a:cs typeface="Calibri"/>
                <a:sym typeface="Calibri"/>
              </a:rPr>
              <a:t>simultanément</a:t>
            </a:r>
            <a:r>
              <a:rPr lang="fr-FR" sz="3200" b="0" i="0" u="none" strike="noStrike" cap="none" dirty="0">
                <a:solidFill>
                  <a:schemeClr val="dk1"/>
                </a:solidFill>
                <a:latin typeface="Calibri"/>
                <a:ea typeface="Calibri"/>
                <a:cs typeface="Calibri"/>
                <a:sym typeface="Calibri"/>
              </a:rPr>
              <a:t> avec D et changer son état. Comment fait on en Java (ou ailleurs)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200"/>
              <a:buFont typeface="Calibri"/>
              <a:buNone/>
            </a:pPr>
            <a:r>
              <a:rPr lang="fr-FR" sz="3200" b="1" i="0" u="none" strike="noStrike" cap="none">
                <a:solidFill>
                  <a:schemeClr val="dk2"/>
                </a:solidFill>
                <a:latin typeface="Calibri"/>
                <a:ea typeface="Calibri"/>
                <a:cs typeface="Calibri"/>
                <a:sym typeface="Calibri"/>
              </a:rPr>
              <a:t>Avec l’Actor Model</a:t>
            </a:r>
            <a:endParaRPr/>
          </a:p>
        </p:txBody>
      </p:sp>
      <p:sp>
        <p:nvSpPr>
          <p:cNvPr id="147" name="Google Shape;147;p21"/>
          <p:cNvSpPr/>
          <p:nvPr/>
        </p:nvSpPr>
        <p:spPr>
          <a:xfrm>
            <a:off x="1954924" y="1756729"/>
            <a:ext cx="987973" cy="945931"/>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0" i="0" u="none" strike="noStrike" cap="none">
                <a:solidFill>
                  <a:schemeClr val="dk1"/>
                </a:solidFill>
                <a:latin typeface="Calibri"/>
                <a:ea typeface="Calibri"/>
                <a:cs typeface="Calibri"/>
                <a:sym typeface="Calibri"/>
              </a:rPr>
              <a:t>A</a:t>
            </a:r>
            <a:endParaRPr/>
          </a:p>
        </p:txBody>
      </p:sp>
      <p:sp>
        <p:nvSpPr>
          <p:cNvPr id="148" name="Google Shape;148;p21"/>
          <p:cNvSpPr/>
          <p:nvPr/>
        </p:nvSpPr>
        <p:spPr>
          <a:xfrm>
            <a:off x="1954922" y="4562993"/>
            <a:ext cx="987973" cy="945931"/>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0" i="0" u="none" strike="noStrike" cap="none">
                <a:solidFill>
                  <a:schemeClr val="dk1"/>
                </a:solidFill>
                <a:latin typeface="Calibri"/>
                <a:ea typeface="Calibri"/>
                <a:cs typeface="Calibri"/>
                <a:sym typeface="Calibri"/>
              </a:rPr>
              <a:t>C</a:t>
            </a:r>
            <a:endParaRPr/>
          </a:p>
        </p:txBody>
      </p:sp>
      <p:sp>
        <p:nvSpPr>
          <p:cNvPr id="149" name="Google Shape;149;p21"/>
          <p:cNvSpPr/>
          <p:nvPr/>
        </p:nvSpPr>
        <p:spPr>
          <a:xfrm>
            <a:off x="1954922" y="3159861"/>
            <a:ext cx="987973" cy="945931"/>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0" i="0" u="none" strike="noStrike" cap="none">
                <a:solidFill>
                  <a:schemeClr val="dk1"/>
                </a:solidFill>
                <a:latin typeface="Calibri"/>
                <a:ea typeface="Calibri"/>
                <a:cs typeface="Calibri"/>
                <a:sym typeface="Calibri"/>
              </a:rPr>
              <a:t>B</a:t>
            </a:r>
            <a:endParaRPr/>
          </a:p>
        </p:txBody>
      </p:sp>
      <p:sp>
        <p:nvSpPr>
          <p:cNvPr id="150" name="Google Shape;150;p21"/>
          <p:cNvSpPr/>
          <p:nvPr/>
        </p:nvSpPr>
        <p:spPr>
          <a:xfrm>
            <a:off x="8865473" y="3167743"/>
            <a:ext cx="987973" cy="945931"/>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0" i="0" u="none" strike="noStrike" cap="none">
                <a:solidFill>
                  <a:schemeClr val="dk1"/>
                </a:solidFill>
                <a:latin typeface="Calibri"/>
                <a:ea typeface="Calibri"/>
                <a:cs typeface="Calibri"/>
                <a:sym typeface="Calibri"/>
              </a:rPr>
              <a:t>D</a:t>
            </a:r>
            <a:endParaRPr/>
          </a:p>
        </p:txBody>
      </p:sp>
      <p:sp>
        <p:nvSpPr>
          <p:cNvPr id="151" name="Google Shape;151;p21"/>
          <p:cNvSpPr/>
          <p:nvPr/>
        </p:nvSpPr>
        <p:spPr>
          <a:xfrm>
            <a:off x="4803227" y="3293866"/>
            <a:ext cx="2585545" cy="67791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0" i="0" u="none" strike="noStrike" cap="none">
                <a:solidFill>
                  <a:schemeClr val="lt1"/>
                </a:solidFill>
                <a:latin typeface="Calibri"/>
                <a:ea typeface="Calibri"/>
                <a:cs typeface="Calibri"/>
                <a:sym typeface="Calibri"/>
              </a:rPr>
              <a:t>=&gt; msgA, msgC, msgB =&gt;</a:t>
            </a:r>
            <a:endParaRPr/>
          </a:p>
        </p:txBody>
      </p:sp>
      <p:cxnSp>
        <p:nvCxnSpPr>
          <p:cNvPr id="152" name="Google Shape;152;p21"/>
          <p:cNvCxnSpPr>
            <a:stCxn id="147" idx="6"/>
            <a:endCxn id="151" idx="1"/>
          </p:cNvCxnSpPr>
          <p:nvPr/>
        </p:nvCxnSpPr>
        <p:spPr>
          <a:xfrm>
            <a:off x="2942897" y="2229694"/>
            <a:ext cx="1860300" cy="1403100"/>
          </a:xfrm>
          <a:prstGeom prst="straightConnector1">
            <a:avLst/>
          </a:prstGeom>
          <a:noFill/>
          <a:ln w="9525" cap="flat" cmpd="sng">
            <a:solidFill>
              <a:srgbClr val="4A7DBA"/>
            </a:solidFill>
            <a:prstDash val="solid"/>
            <a:round/>
            <a:headEnd type="none" w="sm" len="sm"/>
            <a:tailEnd type="triangle" w="med" len="med"/>
          </a:ln>
        </p:spPr>
      </p:cxnSp>
      <p:cxnSp>
        <p:nvCxnSpPr>
          <p:cNvPr id="153" name="Google Shape;153;p21"/>
          <p:cNvCxnSpPr>
            <a:stCxn id="149" idx="6"/>
            <a:endCxn id="151" idx="1"/>
          </p:cNvCxnSpPr>
          <p:nvPr/>
        </p:nvCxnSpPr>
        <p:spPr>
          <a:xfrm>
            <a:off x="2942895" y="3632826"/>
            <a:ext cx="1860300" cy="0"/>
          </a:xfrm>
          <a:prstGeom prst="straightConnector1">
            <a:avLst/>
          </a:prstGeom>
          <a:noFill/>
          <a:ln w="9525" cap="flat" cmpd="sng">
            <a:solidFill>
              <a:srgbClr val="4A7DBA"/>
            </a:solidFill>
            <a:prstDash val="solid"/>
            <a:round/>
            <a:headEnd type="none" w="sm" len="sm"/>
            <a:tailEnd type="triangle" w="med" len="med"/>
          </a:ln>
        </p:spPr>
      </p:cxnSp>
      <p:cxnSp>
        <p:nvCxnSpPr>
          <p:cNvPr id="154" name="Google Shape;154;p21"/>
          <p:cNvCxnSpPr>
            <a:stCxn id="148" idx="6"/>
            <a:endCxn id="151" idx="1"/>
          </p:cNvCxnSpPr>
          <p:nvPr/>
        </p:nvCxnSpPr>
        <p:spPr>
          <a:xfrm rot="10800000" flipH="1">
            <a:off x="2942895" y="3632858"/>
            <a:ext cx="1860300" cy="1403100"/>
          </a:xfrm>
          <a:prstGeom prst="straightConnector1">
            <a:avLst/>
          </a:prstGeom>
          <a:noFill/>
          <a:ln w="9525" cap="flat" cmpd="sng">
            <a:solidFill>
              <a:srgbClr val="4A7DBA"/>
            </a:solidFill>
            <a:prstDash val="solid"/>
            <a:round/>
            <a:headEnd type="none" w="sm" len="sm"/>
            <a:tailEnd type="triangle" w="med" len="med"/>
          </a:ln>
        </p:spPr>
      </p:cxnSp>
      <p:cxnSp>
        <p:nvCxnSpPr>
          <p:cNvPr id="155" name="Google Shape;155;p21"/>
          <p:cNvCxnSpPr>
            <a:stCxn id="151" idx="3"/>
            <a:endCxn id="150" idx="2"/>
          </p:cNvCxnSpPr>
          <p:nvPr/>
        </p:nvCxnSpPr>
        <p:spPr>
          <a:xfrm>
            <a:off x="7388772" y="3632825"/>
            <a:ext cx="1476600" cy="78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theme/theme1.xml><?xml version="1.0" encoding="utf-8"?>
<a:theme xmlns:a="http://schemas.openxmlformats.org/drawingml/2006/main" name="Modèle Presentation Mind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1216</TotalTime>
  <Words>1667</Words>
  <Application>Microsoft Office PowerPoint</Application>
  <PresentationFormat>Grand écran</PresentationFormat>
  <Paragraphs>162</Paragraphs>
  <Slides>29</Slides>
  <Notes>24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29</vt:i4>
      </vt:variant>
    </vt:vector>
  </HeadingPairs>
  <TitlesOfParts>
    <vt:vector size="34" baseType="lpstr">
      <vt:lpstr>Arial</vt:lpstr>
      <vt:lpstr>Calibri</vt:lpstr>
      <vt:lpstr>Courier New</vt:lpstr>
      <vt:lpstr>Fira Code</vt:lpstr>
      <vt:lpstr>Modèle Presentation Mind7</vt:lpstr>
      <vt:lpstr>Actor Model - Akka</vt:lpstr>
      <vt:lpstr>Page de publicité</vt:lpstr>
      <vt:lpstr>Sommaire</vt:lpstr>
      <vt:lpstr>Il était une fois, le manifeste réactif (reactive manifesto)</vt:lpstr>
      <vt:lpstr>ET LE MODÈLE ACTEUR (ACTOR MODEL) ?</vt:lpstr>
      <vt:lpstr>L’actor model en quelques mots</vt:lpstr>
      <vt:lpstr>Bah, c’est quoi la différence avec ma POO en Java ?</vt:lpstr>
      <vt:lpstr>D’accord, petit exemple alors</vt:lpstr>
      <vt:lpstr>Avec l’Actor Model</vt:lpstr>
      <vt:lpstr>Présentation PowerPoint</vt:lpstr>
      <vt:lpstr>Actor Model : Les acteurs</vt:lpstr>
      <vt:lpstr>Comment communiquent les acteurs ?</vt:lpstr>
      <vt:lpstr>Interaction des acteurs</vt:lpstr>
      <vt:lpstr>Deuxième page de pub: Scala : guide de survie* </vt:lpstr>
      <vt:lpstr>Scala, guide de survie, cette fois avec du code</vt:lpstr>
      <vt:lpstr>Scala, guide de survie, cette fois encore avec du code, ce titre est beaucoup trop long</vt:lpstr>
      <vt:lpstr>Exercice de pratique – Scala (Exercice 01) </vt:lpstr>
      <vt:lpstr>Akka : Implémentation de l’Actor Model</vt:lpstr>
      <vt:lpstr>Akka: Communication des acteurs</vt:lpstr>
      <vt:lpstr>Un exemple ?</vt:lpstr>
      <vt:lpstr>Un autre exemple ?</vt:lpstr>
      <vt:lpstr>Practice Time : Créez votre propre Acteur (Exercice 02)</vt:lpstr>
      <vt:lpstr>Akka (suite)</vt:lpstr>
      <vt:lpstr>Exercice 2bis: PoisonPill ? (si on a du temps…)</vt:lpstr>
      <vt:lpstr>C’est sympa tout ça, mais comment je ramène ma donnée ?</vt:lpstr>
      <vt:lpstr>Akka http </vt:lpstr>
      <vt:lpstr>Akka http (pratique) Exercice 03</vt:lpstr>
      <vt:lpstr>Pourquoi utiliser le modèle acteur ?</vt:lpstr>
      <vt:lpstr>Bravo, vous êtes arrivés à la fin de la présentation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Actor Model - Akka</dc:title>
  <dc:creator>Ismail HRIMECH</dc:creator>
  <cp:lastModifiedBy>Ismail HRIMECH</cp:lastModifiedBy>
  <cp:revision>14</cp:revision>
  <dcterms:modified xsi:type="dcterms:W3CDTF">2018-09-06T15:58:09Z</dcterms:modified>
</cp:coreProperties>
</file>